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43"/>
  </p:notesMasterIdLst>
  <p:handoutMasterIdLst>
    <p:handoutMasterId r:id="rId44"/>
  </p:handoutMasterIdLst>
  <p:sldIdLst>
    <p:sldId id="256" r:id="rId3"/>
    <p:sldId id="1093" r:id="rId4"/>
    <p:sldId id="1094" r:id="rId5"/>
    <p:sldId id="1095" r:id="rId6"/>
    <p:sldId id="1096" r:id="rId7"/>
    <p:sldId id="1097" r:id="rId8"/>
    <p:sldId id="1098" r:id="rId9"/>
    <p:sldId id="1099" r:id="rId10"/>
    <p:sldId id="1100" r:id="rId11"/>
    <p:sldId id="1101" r:id="rId12"/>
    <p:sldId id="1102" r:id="rId13"/>
    <p:sldId id="1103" r:id="rId14"/>
    <p:sldId id="1104" r:id="rId15"/>
    <p:sldId id="1105" r:id="rId16"/>
    <p:sldId id="1106" r:id="rId17"/>
    <p:sldId id="1107" r:id="rId18"/>
    <p:sldId id="1111" r:id="rId19"/>
    <p:sldId id="1109" r:id="rId20"/>
    <p:sldId id="1112" r:id="rId21"/>
    <p:sldId id="1037" r:id="rId22"/>
    <p:sldId id="1113" r:id="rId23"/>
    <p:sldId id="1114" r:id="rId24"/>
    <p:sldId id="1115" r:id="rId25"/>
    <p:sldId id="1116" r:id="rId26"/>
    <p:sldId id="1117" r:id="rId27"/>
    <p:sldId id="1118" r:id="rId28"/>
    <p:sldId id="1119" r:id="rId29"/>
    <p:sldId id="1120" r:id="rId30"/>
    <p:sldId id="1121" r:id="rId31"/>
    <p:sldId id="1127" r:id="rId32"/>
    <p:sldId id="1123" r:id="rId33"/>
    <p:sldId id="1124" r:id="rId34"/>
    <p:sldId id="1125" r:id="rId35"/>
    <p:sldId id="1128" r:id="rId36"/>
    <p:sldId id="1129" r:id="rId37"/>
    <p:sldId id="1130" r:id="rId38"/>
    <p:sldId id="1131" r:id="rId39"/>
    <p:sldId id="1132" r:id="rId40"/>
    <p:sldId id="1133" r:id="rId41"/>
    <p:sldId id="1134" r:id="rId42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75" autoAdjust="0"/>
    <p:restoredTop sz="72051" autoAdjust="0"/>
  </p:normalViewPr>
  <p:slideViewPr>
    <p:cSldViewPr>
      <p:cViewPr>
        <p:scale>
          <a:sx n="50" d="100"/>
          <a:sy n="50" d="100"/>
        </p:scale>
        <p:origin x="-54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06.02.2011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1: Boolean Retrieval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Unstructured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1650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Which plays of Shakespeare contain the words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 AND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AESAR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but not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One could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grep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all of Shakespeare’s plays for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then strip out lines containing 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CALPURNIA 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Why is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grep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not the solution?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Slow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large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grep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line-oriented, IR is document-oriented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NOT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non-trivial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Other operations (e.g., find the word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OMANS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near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COUNTRYMAN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not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feasible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Term-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34" y="5143536"/>
            <a:ext cx="8286808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Entry is 1 if term occurs. Example: CALPURNIA occurs in </a:t>
            </a:r>
            <a:r>
              <a:rPr lang="en-US" sz="2200" i="1" dirty="0" smtClean="0">
                <a:solidFill>
                  <a:srgbClr val="FF0000"/>
                </a:solidFill>
                <a:latin typeface="+mj-lt"/>
              </a:rPr>
              <a:t>Julius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  <a:latin typeface="+mj-lt"/>
              </a:rPr>
              <a:t>Caesar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. Entry is 0 if term does</a:t>
            </a:r>
            <a:r>
              <a:rPr lang="de-DE" sz="2200" dirty="0" err="1" smtClean="0">
                <a:solidFill>
                  <a:srgbClr val="FF0000"/>
                </a:solidFill>
                <a:latin typeface="+mj-lt"/>
              </a:rPr>
              <a:t>n’t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rgbClr val="FF0000"/>
                </a:solidFill>
                <a:latin typeface="+mj-lt"/>
              </a:rPr>
              <a:t>occur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de-DE" sz="2200" dirty="0" err="1" smtClean="0">
                <a:solidFill>
                  <a:srgbClr val="FF0000"/>
                </a:solidFill>
                <a:latin typeface="+mj-lt"/>
              </a:rPr>
              <a:t>Example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: CALPURNIA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doesn’t occur in </a:t>
            </a:r>
            <a:r>
              <a:rPr lang="en-US" sz="2200" i="1" dirty="0" smtClean="0">
                <a:solidFill>
                  <a:srgbClr val="FF0000"/>
                </a:solidFill>
                <a:latin typeface="+mj-lt"/>
              </a:rPr>
              <a:t>The tempest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  <a:endParaRPr lang="en-US" sz="2200" baseline="30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14578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we have a 0/1 vector for each term.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 answer the query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 AND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AESAR AND NOT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Take the vectors for 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AESAR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AND NOT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 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Complement the vector of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ALPURNIA 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 a (bitwise) and on the three vectors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110100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110111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101111 = 100100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0/1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RUTUS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00034" y="5143536"/>
            <a:ext cx="8286808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200" baseline="30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754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result</a:t>
                      </a:r>
                      <a:r>
                        <a:rPr lang="de-DE" dirty="0" smtClean="0"/>
                        <a:t>: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Answers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Anthony and Cleopatra, Act III, Scene ii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Agrippa [Aside to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Domitius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Enobarbus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]:  Why,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Enobarbus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lvl="7"/>
            <a:r>
              <a:rPr lang="en-US" dirty="0" smtClean="0">
                <a:solidFill>
                  <a:schemeClr val="tx1"/>
                </a:solidFill>
                <a:latin typeface="+mj-lt"/>
              </a:rPr>
              <a:t>When Antony found Julius Caesar dead,</a:t>
            </a:r>
          </a:p>
          <a:p>
            <a:pPr lvl="7"/>
            <a:r>
              <a:rPr lang="en-US" dirty="0" smtClean="0">
                <a:solidFill>
                  <a:schemeClr val="tx1"/>
                </a:solidFill>
                <a:latin typeface="+mj-lt"/>
              </a:rPr>
              <a:t>He cried almost to roaring; and he wept</a:t>
            </a:r>
          </a:p>
          <a:p>
            <a:pPr lvl="7"/>
            <a:r>
              <a:rPr lang="en-US" dirty="0" smtClean="0">
                <a:solidFill>
                  <a:schemeClr val="tx1"/>
                </a:solidFill>
                <a:latin typeface="+mj-lt"/>
              </a:rPr>
              <a:t>When at Philippi he found Brutus slain.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Hamlet, Act III, Scene ii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Lord Polonius: 			I did enact Julius Caesar: I was killed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’ 								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Capitol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; Brutus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killed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Bigger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collections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10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6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documents, each with about 1000 tokens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⇒ total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10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9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tokens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 average 6 bytes per token, including spaces and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punctuation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⇒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size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6 ・ 10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9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6 GB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Assume there are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500,000 distinct terms in the collection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(Notice that we are making a term/token distinction.)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Can’t build the incidence matrix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500,000 × 10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6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half a trillion 0s and 1s.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the matrix has no more than one billion 1s.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Matrix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extremely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sparse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a better representations?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only record the 1s.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store a list of all documents that contain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dictionary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store a list of all documents that contain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+mj-lt"/>
              </a:rPr>
              <a:t>dictionary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store a list of all documents that contain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dictionary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					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 postings </a:t>
            </a:r>
            <a:endParaRPr lang="de-DE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643206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Administrativa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Boolean Retrieval: Design and data structures of a simple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system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topics will be covered in this class?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Inverted index construction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500174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5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Collect the documents to be indexed: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5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5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Tokenize the text, turning each document into a list of tokens: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5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SzPct val="75000"/>
              <a:buFont typeface="Calibri" pitchFamily="34" charset="0"/>
              <a:buChar char="❸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	 Do linguistic preprocessing, producing a list of normalized tokens, which are the indexing terms:</a:t>
            </a:r>
          </a:p>
          <a:p>
            <a:pPr>
              <a:buClr>
                <a:srgbClr val="336699"/>
              </a:buClr>
              <a:buSzPct val="75000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SzPct val="75000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buClr>
                <a:srgbClr val="336699"/>
              </a:buClr>
              <a:buSzPct val="75000"/>
              <a:buFont typeface="Calibri" pitchFamily="34" charset="0"/>
              <a:buChar char="❹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	 Index the documents that each term occurs in by creating an</a:t>
            </a:r>
          </a:p>
          <a:p>
            <a:pPr>
              <a:buClr>
                <a:srgbClr val="336699"/>
              </a:buClr>
              <a:buSzPct val="75000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inverted index, consisting of a dictionary and postings.</a:t>
            </a:r>
          </a:p>
          <a:p>
            <a:pPr>
              <a:buClr>
                <a:srgbClr val="336699"/>
              </a:buClr>
              <a:buSzPct val="75000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4" descr="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2071678"/>
            <a:ext cx="7416575" cy="571505"/>
          </a:xfrm>
          <a:prstGeom prst="rect">
            <a:avLst/>
          </a:prstGeom>
        </p:spPr>
      </p:pic>
      <p:pic>
        <p:nvPicPr>
          <p:cNvPr id="6" name="Picture 5" descr="12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3" y="3357562"/>
            <a:ext cx="5000660" cy="549944"/>
          </a:xfrm>
          <a:prstGeom prst="rect">
            <a:avLst/>
          </a:prstGeom>
        </p:spPr>
      </p:pic>
      <p:pic>
        <p:nvPicPr>
          <p:cNvPr id="7" name="Picture 6" descr="120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357694"/>
            <a:ext cx="2000264" cy="588312"/>
          </a:xfrm>
          <a:prstGeom prst="rect">
            <a:avLst/>
          </a:prstGeom>
        </p:spPr>
      </p:pic>
      <p:pic>
        <p:nvPicPr>
          <p:cNvPr id="8" name="Picture 7" descr="120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4786322"/>
            <a:ext cx="2714644" cy="6061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Tokenizing and preprocessing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8" name="Picture 7" descr="1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643050"/>
            <a:ext cx="7892374" cy="164307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Generate posting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9" name="Picture 8" descr="1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571612"/>
            <a:ext cx="3714776" cy="51456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Sort postings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8" name="Picture 7" descr="1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500174"/>
            <a:ext cx="2483516" cy="52535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42844" y="12700"/>
            <a:ext cx="900115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Create postings lists, determine document frequency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9" name="Picture 8" descr="1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00174"/>
            <a:ext cx="4143404" cy="52621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1440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 Split the result into dictionary and postings file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chemeClr val="tx1"/>
                </a:solidFill>
                <a:latin typeface="+mj-lt"/>
              </a:rPr>
              <a:t>dictionary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Later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course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857364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Index construction: how can we create inverted indexes for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large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much space do we need for dictionary and index?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Index compression: how can we efficiently store and process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large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Ranked retrieval: what does the inverted index look like when we want the “best” answer?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Introduction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Inverted index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Processing Boolean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Query optimization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Simple conjunctive query (two terms)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857364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the query: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 AND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 find all matching documents using inverted index: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❶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Locate 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the dictionary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❷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Retrieve its postings list from the postings file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❸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Locate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 the dictionary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❹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Retrieve its postings list from the postings file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❺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Intersect the two postings lists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SzPct val="75000"/>
              <a:buFont typeface="Calibri" pitchFamily="34" charset="0"/>
              <a:buChar char="❻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Return intersection to user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Intersecting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two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lists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4357718"/>
            <a:ext cx="8429684" cy="17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linear in the length of the postings lists.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Note: This only works if postings lists </a:t>
            </a:r>
            <a:r>
              <a:rPr lang="en-US" smtClean="0">
                <a:solidFill>
                  <a:schemeClr val="tx1"/>
                </a:solidFill>
                <a:latin typeface="+mj-lt"/>
              </a:rPr>
              <a:t>are sorted. 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10" name="Picture 9" descr="2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428868"/>
            <a:ext cx="8034572" cy="172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Introduction 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Inverted index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Processing Boolean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Query optimization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Intersecting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two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lists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857364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9" name="Picture 8" descr="12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3" y="1928802"/>
            <a:ext cx="5277307" cy="39290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processing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429000"/>
            <a:ext cx="8429684" cy="1071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Compute hit list for ((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paris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AND NOT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france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 OR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lear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9" name="Picture 8" descr="1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09" y="1928802"/>
            <a:ext cx="8824047" cy="128966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Boolean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500174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Boolean retrieval model can answer any query that is a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Boolean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Boolean queries are queries that use AND, OR and NOT to join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terms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Views each document as a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set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of terms.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Is precise: Document matches condition or not.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Primary commercial retrieval tool for 3 decades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Many professional searchers (e.g., lawyers) still like Boolean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You know exactly what you are getting.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Many search systems you use are also Boolean: spotlight,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email,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intranet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etc.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  Commercially successful Boolean retrieval: Westlaw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14512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Largest commercial legal search service in terms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number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paying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subscribers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Over half a million subscribers performing millions of searches a day over tens of terabytes of text data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service was started in 1975.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2005, Boolean search (called “Terms and Connectors” by Westlaw) was still the default, and used by a large percentage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although ranked retrieval has been available since 1992.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Westlaw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714512"/>
            <a:ext cx="8215370" cy="4214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Information need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Information on the legal theories involved in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preventing the disclosure of trade secrets by employees formerly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employed by a competing company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“trade secret” /s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j-lt"/>
              </a:rPr>
              <a:t>disclos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/s prevent /s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employe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Information need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Requirements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for disabled people to be able to access a workplace Query: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disab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 /p access! /s work-site work-place (employment /3 place)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Information need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Cases about a host’s responsibility for drunk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guests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host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 /p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responsib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liab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!) /p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intoxicat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drunk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!)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/p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guest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Westlaw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Comments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571612"/>
            <a:ext cx="8215370" cy="4214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Proximity operators: /3 = within 3 words, /s = within a sentence, /p = within a paragraph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Space is disjunction, not conjunction! (This was the default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search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-Google.)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Long, precise queries: incrementally developed, not like web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search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professional searchers often like Boolean search: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precision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transparency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control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When are Boolean queries the best way of searching? Depends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on: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need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searcher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. . 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Introduction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Inverted index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Processing Boolean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Query optimization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optimization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2214554"/>
            <a:ext cx="8215370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a query that is an and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terms,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&gt; 2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of the terms, get its postings list, then and them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together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best order for processing this query?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optimization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572560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and effective optimization: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Process in order of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increasing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frequency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Start with the shortest postings list, then keep cutting further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this example, first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then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ALPURNIA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then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RUTUS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pic>
        <p:nvPicPr>
          <p:cNvPr id="8" name="Picture 7" descr="13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538" y="4357694"/>
            <a:ext cx="6803048" cy="12144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786874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Optimized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intersection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for</a:t>
            </a:r>
            <a:endParaRPr lang="de-DE" sz="34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conjunctive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2214554"/>
            <a:ext cx="8215370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8" name="Picture 7" descr="13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47" y="2071678"/>
            <a:ext cx="7468515" cy="30003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Definition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i="1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i="1" dirty="0" err="1" smtClean="0">
                <a:solidFill>
                  <a:schemeClr val="tx1"/>
                </a:solidFill>
                <a:latin typeface="+mj-lt"/>
              </a:rPr>
              <a:t>retrieval</a:t>
            </a:r>
            <a:endParaRPr lang="de-DE" sz="36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64320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Information retrieval (IR) is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finding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material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(usually documents)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unstructured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nature (usually text) that satisfies an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information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need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from within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large collections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(usually stored on computers).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More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general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optimization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501122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query: (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MADDING OR CROWD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and (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IGNOBLE OR STRIFE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Get frequencies for all terms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Estimate the size of each or by the sum of its frequencies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conservative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Process in increasing order of or sizes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64320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 descr="1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714488"/>
            <a:ext cx="6184446" cy="46434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64320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8" descr="10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52" y="1867581"/>
            <a:ext cx="5650560" cy="42046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Boolean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retrieval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428868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Boolean model is arguably the simplest model to base 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system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Queries are Boolean expressions, e.g.,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AESAR AND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B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RUTUS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seach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engine returns all documents that satisfy the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Boolean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							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Does Google use the Boolean model?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Introduction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Inverted index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Processing Boolean queries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Query optimization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Unstructured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1650: Shakespeare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428868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 descr="1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857364"/>
            <a:ext cx="3643338" cy="44761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1559</Words>
  <PresentationFormat>On-screen Show (4:3)</PresentationFormat>
  <Paragraphs>405</Paragraphs>
  <Slides>40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1_Office Theme</vt:lpstr>
      <vt:lpstr>2_Office Theme</vt:lpstr>
      <vt:lpstr>Slide 1</vt:lpstr>
      <vt:lpstr>Slide 2</vt:lpstr>
      <vt:lpstr>Outline</vt:lpstr>
      <vt:lpstr>Slide 4</vt:lpstr>
      <vt:lpstr>Slide 5</vt:lpstr>
      <vt:lpstr>Slide 6</vt:lpstr>
      <vt:lpstr>Slide 7</vt:lpstr>
      <vt:lpstr>Outline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Inverted index construction</vt:lpstr>
      <vt:lpstr>Slide 21</vt:lpstr>
      <vt:lpstr>Slide 22</vt:lpstr>
      <vt:lpstr>Slide 23</vt:lpstr>
      <vt:lpstr>Slide 24</vt:lpstr>
      <vt:lpstr>Slide 25</vt:lpstr>
      <vt:lpstr>Slide 26</vt:lpstr>
      <vt:lpstr>Outline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Outline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Windows User</cp:lastModifiedBy>
  <cp:revision>1268</cp:revision>
  <cp:lastPrinted>2009-09-22T15:48:09Z</cp:lastPrinted>
  <dcterms:created xsi:type="dcterms:W3CDTF">2009-09-21T23:46:17Z</dcterms:created>
  <dcterms:modified xsi:type="dcterms:W3CDTF">2011-02-06T20:59:51Z</dcterms:modified>
</cp:coreProperties>
</file>