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66"/>
  </p:notesMasterIdLst>
  <p:handoutMasterIdLst>
    <p:handoutMasterId r:id="rId67"/>
  </p:handoutMasterIdLst>
  <p:sldIdLst>
    <p:sldId id="256" r:id="rId3"/>
    <p:sldId id="1094" r:id="rId4"/>
    <p:sldId id="1135" r:id="rId5"/>
    <p:sldId id="1136" r:id="rId6"/>
    <p:sldId id="1137" r:id="rId7"/>
    <p:sldId id="1138" r:id="rId8"/>
    <p:sldId id="1139" r:id="rId9"/>
    <p:sldId id="1140" r:id="rId10"/>
    <p:sldId id="1141" r:id="rId11"/>
    <p:sldId id="1142" r:id="rId12"/>
    <p:sldId id="1143" r:id="rId13"/>
    <p:sldId id="1144" r:id="rId14"/>
    <p:sldId id="1145" r:id="rId15"/>
    <p:sldId id="1146" r:id="rId16"/>
    <p:sldId id="1147" r:id="rId17"/>
    <p:sldId id="1148" r:id="rId18"/>
    <p:sldId id="1149" r:id="rId19"/>
    <p:sldId id="1095" r:id="rId20"/>
    <p:sldId id="1150" r:id="rId21"/>
    <p:sldId id="1151" r:id="rId22"/>
    <p:sldId id="1152" r:id="rId23"/>
    <p:sldId id="1153" r:id="rId24"/>
    <p:sldId id="1154" r:id="rId25"/>
    <p:sldId id="1155" r:id="rId26"/>
    <p:sldId id="1156" r:id="rId27"/>
    <p:sldId id="1157" r:id="rId28"/>
    <p:sldId id="1158" r:id="rId29"/>
    <p:sldId id="1159" r:id="rId30"/>
    <p:sldId id="1160" r:id="rId31"/>
    <p:sldId id="1161" r:id="rId32"/>
    <p:sldId id="1162" r:id="rId33"/>
    <p:sldId id="1163" r:id="rId34"/>
    <p:sldId id="1164" r:id="rId35"/>
    <p:sldId id="1165" r:id="rId36"/>
    <p:sldId id="1166" r:id="rId37"/>
    <p:sldId id="1167" r:id="rId38"/>
    <p:sldId id="1168" r:id="rId39"/>
    <p:sldId id="1169" r:id="rId40"/>
    <p:sldId id="1170" r:id="rId41"/>
    <p:sldId id="1171" r:id="rId42"/>
    <p:sldId id="1172" r:id="rId43"/>
    <p:sldId id="1173" r:id="rId44"/>
    <p:sldId id="1174" r:id="rId45"/>
    <p:sldId id="1175" r:id="rId46"/>
    <p:sldId id="1176" r:id="rId47"/>
    <p:sldId id="1177" r:id="rId48"/>
    <p:sldId id="1178" r:id="rId49"/>
    <p:sldId id="1179" r:id="rId50"/>
    <p:sldId id="1180" r:id="rId51"/>
    <p:sldId id="1181" r:id="rId52"/>
    <p:sldId id="1182" r:id="rId53"/>
    <p:sldId id="1183" r:id="rId54"/>
    <p:sldId id="1184" r:id="rId55"/>
    <p:sldId id="1185" r:id="rId56"/>
    <p:sldId id="1186" r:id="rId57"/>
    <p:sldId id="1187" r:id="rId58"/>
    <p:sldId id="1188" r:id="rId59"/>
    <p:sldId id="1189" r:id="rId60"/>
    <p:sldId id="1190" r:id="rId61"/>
    <p:sldId id="1191" r:id="rId62"/>
    <p:sldId id="1192" r:id="rId63"/>
    <p:sldId id="1193" r:id="rId64"/>
    <p:sldId id="1194" r:id="rId65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54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06.02.2011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2: The term vocabulary and postings lists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Documents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428868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Last lecture: Simple Boolean retrieval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Our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assumptions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know what a document is.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can “machine-read” each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can be complex in reality.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Parsing a document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214554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to deal with format and language of each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format is it in?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word, excel, html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language is it in?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character set is in use?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of these is a classification problem, which we will study later in this course (IIR 13).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heuristics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Format/Language: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Complications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single index usually contains terms of several languages.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Sometimes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components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contain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multiple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languages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formats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French email with Spanish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attachment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document unit for indexing?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An email?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email with 5 attachments?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group of files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ppt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latex in HTML)?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Upshot: Answering the question “what is a document?” is not trivial and requires some design decisions.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Also: XML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Definitions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214554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Word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A delimited string of characters as it appears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text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Term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A “normalized” word (case, morphology, spelling etc); an equivalence class of words.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Token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An instance of a word or term occurring 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Type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The same as a term in most cases: an equivalence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tokens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Normalization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71612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Need to “normalize” terms in indexed text as well as query terms into the same form.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We want to match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U.S.A.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USA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most commonly implicitly define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equivalence classes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Alternatively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do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asymmetric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Windows,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windows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Windows 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expansion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powerful, but less efficient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don’t you want to put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window, Window, windows,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Windows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in the same equivalence class?</a:t>
            </a:r>
            <a:endParaRPr lang="en-US" sz="45600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Other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languages</a:t>
            </a:r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Normalization and language detection interact.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PETER WILL NICHT MIT.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→ MIT = mit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He got his PhD from MIT.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→ MIT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≠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mit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Recall: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construction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Input: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Output: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token is a candidate for a postings entry.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are valid tokens to emit?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 descr="2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571744"/>
            <a:ext cx="7602342" cy="571504"/>
          </a:xfrm>
          <a:prstGeom prst="rect">
            <a:avLst/>
          </a:prstGeom>
        </p:spPr>
      </p:pic>
      <p:pic>
        <p:nvPicPr>
          <p:cNvPr id="9" name="Picture 8" descr="21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857628"/>
            <a:ext cx="4564280" cy="54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Terms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28596" y="2643206"/>
            <a:ext cx="8358246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In June, the dog likes to chase the cat in the barn. 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–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How many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word tokens? How many word types?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Why tokenization is difficult</a:t>
            </a:r>
          </a:p>
          <a:p>
            <a:pPr>
              <a:spcBef>
                <a:spcPts val="700"/>
              </a:spcBef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– even in English.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Tokenize: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Mr. O’Neill thinks that the boys’</a:t>
            </a:r>
          </a:p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stories about Chile’s capital aren’t amusing.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Tokenization problems: One word or two? (or several)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Hewlett-Packard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State-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co-education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hold-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-back-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drag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maneuver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San Francisco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Los Angeles-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company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s-ES" dirty="0" err="1" smtClean="0">
                <a:solidFill>
                  <a:schemeClr val="tx1"/>
                </a:solidFill>
                <a:latin typeface="+mj-lt"/>
              </a:rPr>
              <a:t>cheap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San Francisco-Los </a:t>
            </a:r>
            <a:r>
              <a:rPr lang="es-ES" dirty="0" err="1" smtClean="0">
                <a:solidFill>
                  <a:schemeClr val="tx1"/>
                </a:solidFill>
                <a:latin typeface="+mj-lt"/>
              </a:rPr>
              <a:t>Angeles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fares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York University vs. New York University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Numbers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3/20/91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20/3/91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Mar 20, 1991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B-52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100.2.86.144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(800) 234-2333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800.234.2333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Older IR systems may not index numbers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generally it’s a useful feature.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Chinese: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whitespace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" name="Picture 7" descr="2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714620"/>
            <a:ext cx="7945907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Ambiguous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segmentation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Chinese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348" y="4429132"/>
            <a:ext cx="792961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characters can be treated as one word meaning ‘monk’ or as a sequence of two words meaning ‘and’ and ‘still’.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" name="Picture 8" descr="2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071678"/>
            <a:ext cx="5203866" cy="23108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Other cases of “no whitespace”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Compounds in Dutch, German, Swedish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Computerlinguistik → Computer + Linguistik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Lebensversicherungsgesellschaftsangestellter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→ leben +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versicherung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gesellschaft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 angestellter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Inuit: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tusaatsiarunnanngittualuujunga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(I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can’t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well.)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other languages with segmentation difficulties: Finnish,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Urdu,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Japanese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421481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4 different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alphabets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”: Chinese characters,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hiragana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syllabary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inflectional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endings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functional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katakana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syllabary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transcription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foreign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latin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Chinese). End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express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entirely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hiragana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9" name="Picture 8" descr="2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0" y="1785926"/>
            <a:ext cx="7747612" cy="23574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Arabic script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8" name="Picture 7" descr="2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428868"/>
            <a:ext cx="5500726" cy="20302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Arabic script: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Bidirectionality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928934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3200" dirty="0" smtClean="0">
                <a:solidFill>
                  <a:schemeClr val="tx1"/>
                </a:solidFill>
                <a:latin typeface="+mj-lt"/>
              </a:rPr>
              <a:t> 				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←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→		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←	→				←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	START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‘Algeria achieved its independence in 1962 after 132 years of French occupation.’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Bidirectionality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not a problem if text is coded in Unicode.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11" name="Picture 10" descr="2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428868"/>
            <a:ext cx="7456006" cy="57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Accents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diacritics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071678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Accents: 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sum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vs. resume (simple omission of accent)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Umlauts: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Universit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ä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 vs.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Universitaet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(substitution with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special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letter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sequence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“ae”)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important criterion: How are users likely to write their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Even in languages that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standardly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have accents, users often do not type them. (Polish?)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33669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Case folding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Reduce all letters to lower case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Possible exceptions: capitalized words in mid-sentence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MIT vs. mit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often best to lowercase everything since users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will use lowercase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regardless of correct capitalization.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Stop words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stop words = extremely common words which would appear to be of little value in helping select documents matching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Examples: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a, an, and, are, as, at, be, by, for, from, has, he, in, is, it, its, of, on, that, the, to, was, were, will, with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Stop word elimination used to be standard in older IR systems.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you need stop words for phrase queries, e.g. “King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Denmark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web search engines index stop words.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More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equivalence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classing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86058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Soundex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IIR 3 (phonetic equivalence, Muller = Mueller)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Thesauri: IIR 9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semantic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equivalence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automobile)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Lemmatization 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857364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Reduce inflectional/variant forms to base form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am, are, is → be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car, cars, car’s, cars’ → car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 boy’s cars are different colors → the boy car be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color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Lemmatization implies doing “proper” reduction to dictionary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headword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form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lemma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Inflectional morphology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cutting → cut)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vs. derivational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morphology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destruction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destroy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)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2071678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Definition of stemming: Crude heuristic process that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chops off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ends of words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hope of achieving what “principled” lemmatization attempts to do with a lot of linguistic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knowledge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Language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dependent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inflectional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and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derivational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derivational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automatic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automation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all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reduce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automat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Porter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428736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common algorithm for stemming English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Results suggest that it is at least as good as other stemming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options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Conventions + 5 phases of reductions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Phases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applied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sequentially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phase consists of a set of commands.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Sample command: Delete final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ement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if what remains is longer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than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1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character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replacement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replac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cement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cement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Sample convention: Of the rules in a compound command, select the one that applies to the longest suffix.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Porter stemmer: A few rules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00100" y="2285992"/>
            <a:ext cx="3500462" cy="1643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de-DE" sz="2600" b="1" dirty="0" err="1" smtClean="0">
                <a:solidFill>
                  <a:schemeClr val="tx1"/>
                </a:solidFill>
                <a:latin typeface="+mj-lt"/>
              </a:rPr>
              <a:t>Rule</a:t>
            </a:r>
            <a:endParaRPr lang="de-DE" sz="2600" b="1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SSES → SS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IES → I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SS → SS</a:t>
            </a:r>
          </a:p>
          <a:p>
            <a:pPr>
              <a:spcBef>
                <a:spcPts val="700"/>
              </a:spcBef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S →</a:t>
            </a:r>
            <a:endParaRPr lang="en-US" sz="2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29058" y="2214554"/>
            <a:ext cx="3500462" cy="1643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b="1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2600" b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caresses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ponies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poni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caress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cats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cat</a:t>
            </a:r>
            <a:endParaRPr lang="en-US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stemmers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comparison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6682" y="1428736"/>
            <a:ext cx="8491598" cy="4857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Sample text: 	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analysis can reveal features that are not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easil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					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visible from the variations in the individual genes and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can lead to a picture of expression that is more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biologically transparent and accessible to interpretation</a:t>
            </a:r>
          </a:p>
          <a:p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Porter stemmer: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reveal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featur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easili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visibl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			       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from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variat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gene and can lead to               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express that is more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access to interpret</a:t>
            </a:r>
          </a:p>
          <a:p>
            <a:r>
              <a:rPr lang="en-US" sz="2200" i="1" dirty="0" err="1" smtClean="0">
                <a:solidFill>
                  <a:srgbClr val="0070C0"/>
                </a:solidFill>
                <a:latin typeface="+mj-lt"/>
              </a:rPr>
              <a:t>Lovins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 stemmer: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reve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featur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eas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from 				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vari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 and can lead to a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pictur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expres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that is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mor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acces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to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interpres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i="1" dirty="0" err="1" smtClean="0">
                <a:solidFill>
                  <a:srgbClr val="0070C0"/>
                </a:solidFill>
                <a:latin typeface="+mj-lt"/>
              </a:rPr>
              <a:t>Paice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 stemmer: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such an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analys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can rev feat that are not easy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vis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from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 the vary in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individ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gen and can lead to a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pict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                        express that is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mor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biolog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transp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access to interpret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stemming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improve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effectiveness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general, stemming increases effectiveness for some queries, and decreases effectiveness for others.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where stemming is likely to help: [tartan sweaters],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sightseeing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tour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francisco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equivalence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{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sweater,sweaters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}, {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tour,tours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})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Porter Stemmer equivalence class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oper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contains all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operate operating operates operation operative operatives operational.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where stemming hurts: [operational AND research], [operating AND system], [operative AND dentistry]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Exercise: What does Google do?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Stop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Tokenization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Lowercasing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Stemming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Non-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latin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alphabets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Umlauts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Compounds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Numbers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Recall basic intersection algorithm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4429132"/>
            <a:ext cx="842968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Linear in the length of the postings lists.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do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626543"/>
            <a:ext cx="7786742" cy="15597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Skip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pointers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2143116"/>
            <a:ext cx="8429684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Skip pointers allow us 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skip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postings that will not figure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makes intersecting postings lists more efficient.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Some postings lists contain several million entries – so efficiency can be an issue even if basic intersection is linear.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Where do we put skip pointers?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do we make sure intersection results are correct?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Basic idea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2143116"/>
            <a:ext cx="8429684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214554"/>
            <a:ext cx="7143800" cy="22189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Skip lists: Larger example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2143116"/>
            <a:ext cx="8429684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 descr="2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000240"/>
            <a:ext cx="5749568" cy="333845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Intersection with skip pointers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2143116"/>
            <a:ext cx="8429684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643050"/>
            <a:ext cx="7986476" cy="471490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Where do we place skips?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Tradeoff: number of items skipped vs. frequency skip can be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taken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skips: Each skip pointer skips only a few items, but we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frequently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Fewer skips: Each skip pointer skips many items, but we can not use it very often.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Where do we place skips? (cont)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heuristic: for postings list of length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P,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use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evenly-spaced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skip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pointers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ignores the distribution of query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Easy if the index is static; harder in a dynamic environment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because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updates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much do skip pointers help?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They used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to help a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lot.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today’s fast CPUs, they don’t help that much anymore.</a:t>
            </a:r>
          </a:p>
        </p:txBody>
      </p:sp>
      <p:pic>
        <p:nvPicPr>
          <p:cNvPr id="8" name="Picture 7" descr="2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2139744"/>
            <a:ext cx="557052" cy="4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Documents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Terms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General + Non-English</a:t>
            </a:r>
          </a:p>
          <a:p>
            <a:pPr marL="1257300" lvl="1" indent="-514350">
              <a:spcBef>
                <a:spcPts val="700"/>
              </a:spcBef>
              <a:buClr>
                <a:srgbClr val="BDD3E9"/>
              </a:buClr>
              <a:buSzPct val="70000"/>
              <a:buFont typeface="Wingdings" pitchFamily="2" charset="2"/>
              <a:buChar char="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charset="0"/>
              </a:rPr>
              <a:t>English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Skip pointers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Phrase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Intersecting two posting lists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 descr="2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555105"/>
            <a:ext cx="8642339" cy="17311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Phrase queries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500174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answer a query such as [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stanford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university] – as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phrase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 inventor Stanford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Ovshinsky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never went to university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should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be a match.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concept of phrase query has proven easily understood by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About 10% of web queries are phrase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Consequence for inverted index: it no longer suffices to store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docIDs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lists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ways of extending the inverted index: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biword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Biword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285992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Index every consecutive pair of terms in the text as a phrase.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Friends, Romans, Countrymen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would generate two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“friends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romans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romans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countrymen”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of these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now a vocabulary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Two-word phrases can now easily be answered.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Longer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phrase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long phrase like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stanford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university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palo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alto”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can be represented as the Boolean query “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STANFORD UNIVERSITY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UNIVERSITY PALO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PALO ALTO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to do post-filtering of hits to identify subset that actually contains the 4-word phrase.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Extended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biwords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500174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Parse each document and perform part-of-speech tagging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Bucket the terms into (say) nouns (N)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articles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prepositions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(X)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 deem any string of terms of the form NX*N to be an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extended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biword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catcher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rye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N            X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    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Denmark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N     X   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Include extended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term vocabulary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processed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accordingly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Issues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biword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643182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are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biword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indexes rarely used?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False positives, as noted above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Index blowup due to very large term vocabulary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357430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Positional indexes are a more efficient alternative to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Postings lists in a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nonpositional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index: each posting is just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docID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Postings lists in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positional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index: each posting is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 list of positions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571612"/>
            <a:ext cx="8572560" cy="300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“to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or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not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to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5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6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993427:</a:t>
            </a:r>
          </a:p>
          <a:p>
            <a:pPr lvl="2">
              <a:spcBef>
                <a:spcPts val="700"/>
              </a:spcBef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7, 18, 33, 72, 86, 231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pt-BR" dirty="0" smtClean="0">
                <a:solidFill>
                  <a:srgbClr val="FF0000"/>
                </a:solidFill>
                <a:latin typeface="+mj-lt"/>
              </a:rPr>
              <a:t>  2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1, 17, 74, 222, 255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pt-BR" dirty="0" smtClean="0">
                <a:solidFill>
                  <a:srgbClr val="FF0000"/>
                </a:solidFill>
                <a:latin typeface="+mj-lt"/>
              </a:rPr>
              <a:t>  4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8, 16, 190, 429, 433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5: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363, 367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pt-BR" dirty="0" smtClean="0">
                <a:solidFill>
                  <a:schemeClr val="tx1"/>
                </a:solidFill>
                <a:latin typeface="+mj-lt"/>
              </a:rPr>
              <a:t>  7: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13, 23, 191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; . . .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endParaRPr lang="pt-B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</a:pP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178239:</a:t>
            </a:r>
          </a:p>
          <a:p>
            <a:pPr lvl="2"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smtClean="0">
                <a:solidFill>
                  <a:srgbClr val="FF0000"/>
                </a:solidFill>
                <a:latin typeface="+mj-lt"/>
                <a:cs typeface="Calibri"/>
              </a:rPr>
              <a:t>‹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17, 25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pt-BR" dirty="0" smtClean="0">
                <a:solidFill>
                  <a:srgbClr val="FF0000"/>
                </a:solidFill>
                <a:latin typeface="+mj-lt"/>
              </a:rPr>
              <a:t>  4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17, 191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, 291, 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430, 434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5: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14, 19, 101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. . .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4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643050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just saw how to use a positional index for phrase searches.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also use it for proximity search.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example: employment /4 place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Find all documents that contain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within 4 words of each other.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Employment agencies that place healthcare workers are seeing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growth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Employment agencies that have learned to adapt now place healthcare workers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not a hit.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Simplest algorithm: look at cross-product of positions of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 and (ii)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Very inefficient for frequent words, especially stop words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we want to return the actual matching positions, not just a list of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important for dynamic summaries etc.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5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4"/>
            <a:ext cx="4786346" cy="525694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Constructing the inverted index: Sort postings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00174"/>
            <a:ext cx="2483516" cy="52535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Combination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scheme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643050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indexes and positional indexes can be profitably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combined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are extremely frequent: Michael Jackson,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Britney Spears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etc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these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increased speed compared to positional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intersection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substantial.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Combination scheme: Include frequent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biwords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as vocabulary terms in the index. Do all other phrases by positional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intersection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Williams et al. (2004) evaluate a more sophisticated mixed indexing scheme. Faster than a positional index, at a cost of 26% more space for index.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on Google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web search engines, positional queries are much more expensive than regular Boolean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Let’s look at the example of phrase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are they more expensive than regular Boolean queries?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Can you demonstrate on Google that phrase queries are more 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expensive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than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Boolean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Take-away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Understanding of the basic unit of classical information retrieval systems: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documents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What is a document, what is a term?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Tokenization: how to get from raw text to words (or tokens)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complex indexes: skip pointers and phrases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Resources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3000372"/>
            <a:ext cx="8572560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2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Porter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stemmer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Westlaw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714512"/>
            <a:ext cx="8215370" cy="4214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Information on the legal theories involved in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preventing the disclosure of trade secrets by employees formerly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employed by a competing company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“trade secret” /s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disclos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/s prevent /s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employe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Requirements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for disabled people to be able to access a workplace Query: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disab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/p access! /s work-site work-place (employment /3 place)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Cases about a host’s responsibility for drunk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guests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host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/p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responsib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liab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!) /p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intoxicat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drunk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!)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/p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guest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Does Google use the Boolean model? 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00174"/>
            <a:ext cx="8786842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 Google, the default interpretation of a query [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. .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is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. . .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endParaRPr lang="en-US" i="1" baseline="-250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Cases where you get hits that do not contain one of the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anchor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text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page contains variant of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(morphology, spelling correction,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synonym)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long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large)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boolean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expression generates very few hits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Boolean vs. Ranking of result set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Simple Boolean retrieval returns matching documents in no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particular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order.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Google (and most well designed Boolean engines) rank the result set – they rank good hits (according to some estimator of relevance) higher than bad hits.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Take-away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428868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Understanding of the basic unit of classical information retrieval systems: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documents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What is a document, what is a term?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Tokenization: how to get from raw text to words (or tokens)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complex indexes: skip pointers and phrases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2836</Words>
  <PresentationFormat>On-screen Show (4:3)</PresentationFormat>
  <Paragraphs>549</Paragraphs>
  <Slides>63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1_Office Theme</vt:lpstr>
      <vt:lpstr>2_Office Theme</vt:lpstr>
      <vt:lpstr>Slide 1</vt:lpstr>
      <vt:lpstr>Overview</vt:lpstr>
      <vt:lpstr>Outline</vt:lpstr>
      <vt:lpstr>Slide 4</vt:lpstr>
      <vt:lpstr>Slide 5</vt:lpstr>
      <vt:lpstr>Slide 6</vt:lpstr>
      <vt:lpstr>Slide 7</vt:lpstr>
      <vt:lpstr>Slide 8</vt:lpstr>
      <vt:lpstr>Slide 9</vt:lpstr>
      <vt:lpstr>Outline</vt:lpstr>
      <vt:lpstr>Slide 11</vt:lpstr>
      <vt:lpstr>Slide 12</vt:lpstr>
      <vt:lpstr>Slide 13</vt:lpstr>
      <vt:lpstr>Outline</vt:lpstr>
      <vt:lpstr>Outline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Outline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Outline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Outline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1324</cp:revision>
  <cp:lastPrinted>2009-09-22T15:48:09Z</cp:lastPrinted>
  <dcterms:created xsi:type="dcterms:W3CDTF">2009-09-21T23:46:17Z</dcterms:created>
  <dcterms:modified xsi:type="dcterms:W3CDTF">2011-02-06T21:13:24Z</dcterms:modified>
</cp:coreProperties>
</file>