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4.xml" ContentType="application/vnd.openxmlformats-officedocument.presentationml.slideLayout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Default Extension="vml" ContentType="application/vnd.openxmlformats-officedocument.vmlDrawing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wmf" ContentType="image/x-wmf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Layouts/slideLayout22.xml" ContentType="application/vnd.openxmlformats-officedocument.presentationml.slideLayout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Layouts/slideLayout16.xml" ContentType="application/vnd.openxmlformats-officedocument.presentationml.slideLayout+xml"/>
  <Override PartName="/ppt/notesSlides/notesSlide37.xml" ContentType="application/vnd.openxmlformats-officedocument.presentationml.notesSlide+xml"/>
  <Override PartName="/ppt/notesSlides/notesSlide55.xml" ContentType="application/vnd.openxmlformats-officedocument.presentationml.notesSl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50" r:id="rId2"/>
  </p:sldMasterIdLst>
  <p:notesMasterIdLst>
    <p:notesMasterId r:id="rId67"/>
  </p:notesMasterIdLst>
  <p:handoutMasterIdLst>
    <p:handoutMasterId r:id="rId68"/>
  </p:handoutMasterIdLst>
  <p:sldIdLst>
    <p:sldId id="256" r:id="rId3"/>
    <p:sldId id="872" r:id="rId4"/>
    <p:sldId id="974" r:id="rId5"/>
    <p:sldId id="975" r:id="rId6"/>
    <p:sldId id="976" r:id="rId7"/>
    <p:sldId id="977" r:id="rId8"/>
    <p:sldId id="978" r:id="rId9"/>
    <p:sldId id="979" r:id="rId10"/>
    <p:sldId id="980" r:id="rId11"/>
    <p:sldId id="981" r:id="rId12"/>
    <p:sldId id="982" r:id="rId13"/>
    <p:sldId id="983" r:id="rId14"/>
    <p:sldId id="984" r:id="rId15"/>
    <p:sldId id="985" r:id="rId16"/>
    <p:sldId id="986" r:id="rId17"/>
    <p:sldId id="987" r:id="rId18"/>
    <p:sldId id="988" r:id="rId19"/>
    <p:sldId id="989" r:id="rId20"/>
    <p:sldId id="990" r:id="rId21"/>
    <p:sldId id="991" r:id="rId22"/>
    <p:sldId id="992" r:id="rId23"/>
    <p:sldId id="993" r:id="rId24"/>
    <p:sldId id="994" r:id="rId25"/>
    <p:sldId id="995" r:id="rId26"/>
    <p:sldId id="996" r:id="rId27"/>
    <p:sldId id="997" r:id="rId28"/>
    <p:sldId id="998" r:id="rId29"/>
    <p:sldId id="999" r:id="rId30"/>
    <p:sldId id="1000" r:id="rId31"/>
    <p:sldId id="1001" r:id="rId32"/>
    <p:sldId id="1002" r:id="rId33"/>
    <p:sldId id="1003" r:id="rId34"/>
    <p:sldId id="1004" r:id="rId35"/>
    <p:sldId id="1005" r:id="rId36"/>
    <p:sldId id="1006" r:id="rId37"/>
    <p:sldId id="1007" r:id="rId38"/>
    <p:sldId id="1008" r:id="rId39"/>
    <p:sldId id="1009" r:id="rId40"/>
    <p:sldId id="1010" r:id="rId41"/>
    <p:sldId id="1011" r:id="rId42"/>
    <p:sldId id="1012" r:id="rId43"/>
    <p:sldId id="1014" r:id="rId44"/>
    <p:sldId id="1015" r:id="rId45"/>
    <p:sldId id="1016" r:id="rId46"/>
    <p:sldId id="1017" r:id="rId47"/>
    <p:sldId id="1018" r:id="rId48"/>
    <p:sldId id="1036" r:id="rId49"/>
    <p:sldId id="1019" r:id="rId50"/>
    <p:sldId id="1020" r:id="rId51"/>
    <p:sldId id="1021" r:id="rId52"/>
    <p:sldId id="1022" r:id="rId53"/>
    <p:sldId id="1023" r:id="rId54"/>
    <p:sldId id="1024" r:id="rId55"/>
    <p:sldId id="1025" r:id="rId56"/>
    <p:sldId id="1026" r:id="rId57"/>
    <p:sldId id="1027" r:id="rId58"/>
    <p:sldId id="1028" r:id="rId59"/>
    <p:sldId id="1029" r:id="rId60"/>
    <p:sldId id="1030" r:id="rId61"/>
    <p:sldId id="1031" r:id="rId62"/>
    <p:sldId id="1032" r:id="rId63"/>
    <p:sldId id="1033" r:id="rId64"/>
    <p:sldId id="1034" r:id="rId65"/>
    <p:sldId id="1035" r:id="rId66"/>
  </p:sldIdLst>
  <p:sldSz cx="9144000" cy="6858000" type="screen4x3"/>
  <p:notesSz cx="7315200" cy="96012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336699"/>
    <a:srgbClr val="BDD3E9"/>
    <a:srgbClr val="2A7041"/>
    <a:srgbClr val="E6F2ED"/>
    <a:srgbClr val="DBEDE6"/>
    <a:srgbClr val="D7F1E6"/>
    <a:srgbClr val="D4F0E5"/>
    <a:srgbClr val="CC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475" autoAdjust="0"/>
    <p:restoredTop sz="72051" autoAdjust="0"/>
  </p:normalViewPr>
  <p:slideViewPr>
    <p:cSldViewPr>
      <p:cViewPr>
        <p:scale>
          <a:sx n="50" d="100"/>
          <a:sy n="50" d="100"/>
        </p:scale>
        <p:origin x="-264" y="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74"/>
    </p:cViewPr>
  </p:sorterViewPr>
  <p:notesViewPr>
    <p:cSldViewPr>
      <p:cViewPr varScale="1">
        <p:scale>
          <a:sx n="35" d="100"/>
          <a:sy n="35" d="100"/>
        </p:scale>
        <p:origin x="-1578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71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slide" Target="slides/slide59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tableStyles" Target="tableStyle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fld id="{FAC8717C-415A-44F2-932B-9470F257B40D}" type="datetimeFigureOut">
              <a:rPr lang="de-DE"/>
              <a:pPr>
                <a:defRPr/>
              </a:pPr>
              <a:t>30.10.2010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fld id="{436286E6-33A4-43B5-AF89-26A9B7F2651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288776" name="Rectangle 7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794250" cy="35941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4" name="Rectangle 8"/>
          <p:cNvSpPr>
            <a:spLocks noGrp="1" noChangeArrowheads="1"/>
          </p:cNvSpPr>
          <p:nvPr>
            <p:ph type="body"/>
          </p:nvPr>
        </p:nvSpPr>
        <p:spPr bwMode="auto">
          <a:xfrm>
            <a:off x="974725" y="4560888"/>
            <a:ext cx="5359400" cy="4313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400" tIns="47520" rIns="95400" bIns="475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 smtClean="0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sldNum"/>
          </p:nvPr>
        </p:nvSpPr>
        <p:spPr bwMode="auto">
          <a:xfrm>
            <a:off x="4144963" y="9120188"/>
            <a:ext cx="3163887" cy="473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400" tIns="47520" rIns="95400" bIns="47520" numCol="1" anchor="b" anchorCtr="0" compatLnSpc="1">
            <a:prstTxWarp prst="textNoShape">
              <a:avLst/>
            </a:prstTxWarp>
          </a:bodyPr>
          <a:lstStyle>
            <a:lvl1pPr algn="r"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655445CD-BE69-4A95-B1A9-CC7D8B1B04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F1E893B-7686-47E7-8BAA-792CEA63E874}" type="slidenum">
              <a:rPr lang="en-US" smtClean="0">
                <a:ea typeface="ＭＳ Ｐゴシック" charset="-128"/>
              </a:rPr>
              <a:pPr/>
              <a:t>1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897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89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13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14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15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16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17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18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19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20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22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23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4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24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25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26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27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29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30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31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32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33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34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5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35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36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37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38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39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41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42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43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44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45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6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46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47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48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49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50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51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52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53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54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55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7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56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57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58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59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60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61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62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63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64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8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9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10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11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CAE97-3771-4726-814A-CD4EFAC6E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2D2A3E-5829-4B0E-86B4-3D25787A35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4638" y="104775"/>
            <a:ext cx="2055812" cy="63658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4775"/>
            <a:ext cx="6015038" cy="6365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79310C-0555-4469-BB14-3863653CE5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3EAC6-B8A6-4729-9D15-CF6953B4D4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63340-DC82-45FA-A377-A7AB4170FD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DC507-14BC-4563-BC2B-526CB70ECB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870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5425" cy="4870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6212D-7737-4098-AF0E-481200E4A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F8727-6850-4BD8-A734-C0D1C5560A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1DFBC-2454-451B-9C42-04D7F72438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BF2C0F-05D6-4882-A325-BE39460278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6A624-A21F-4536-94D3-C1AEDDF981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0D11A-C856-44AB-8D90-524D000C3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EFD112-2322-4E3C-9DD3-0E36B4B34A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A5F79C-A3E0-437E-9228-F93ACDA809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4638" y="104775"/>
            <a:ext cx="2055812" cy="63658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4775"/>
            <a:ext cx="6015038" cy="6365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7B26C3-184D-4A6F-A3A7-0B42231C36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4775"/>
            <a:ext cx="8223250" cy="13065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5425" cy="4870450"/>
          </a:xfrm>
        </p:spPr>
        <p:txBody>
          <a:bodyPr/>
          <a:lstStyle/>
          <a:p>
            <a:pPr lvl="0"/>
            <a:endParaRPr lang="de-D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5025" y="1600200"/>
            <a:ext cx="4035425" cy="48704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D0DBE6-CC6A-4EC5-BBD5-8C98EA0601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2446D9-4E3C-4CB5-929D-9B70186801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870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5425" cy="4870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90169-975A-4741-9512-CA00BB1355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5BA515-3B86-4138-911F-F61F038E76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6CD7DB-B0EA-4876-AA57-FC360175E7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97FBB-C416-4B51-9ADA-F9A87D712B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DA4636-CB2F-4EA6-97A4-4CD154BB54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4BA040-71E0-4161-9A5F-B74854AB11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33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3733800" cy="274638"/>
          </a:xfrm>
          <a:prstGeom prst="rect">
            <a:avLst/>
          </a:prstGeom>
          <a:solidFill>
            <a:srgbClr val="0E4851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 i="1">
                <a:solidFill>
                  <a:srgbClr val="FFFFFF"/>
                </a:solidFill>
                <a:latin typeface="Calibri" charset="0"/>
                <a:cs typeface="Arial Unicode MS" charset="0"/>
              </a:rPr>
              <a:t>Introduction to Information Retrieval</a:t>
            </a: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733800" y="0"/>
            <a:ext cx="3886200" cy="274638"/>
          </a:xfrm>
          <a:prstGeom prst="rect">
            <a:avLst/>
          </a:prstGeom>
          <a:solidFill>
            <a:srgbClr val="0E4851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>
                <a:solidFill>
                  <a:srgbClr val="FFFFFF"/>
                </a:solidFill>
                <a:latin typeface="Calibri" charset="0"/>
                <a:cs typeface="Arial Unicode MS" charset="0"/>
              </a:rPr>
              <a:t> 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7620000" y="0"/>
            <a:ext cx="1524000" cy="274638"/>
          </a:xfrm>
          <a:prstGeom prst="rect">
            <a:avLst/>
          </a:prstGeom>
          <a:solidFill>
            <a:srgbClr val="139CB7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>
                <a:solidFill>
                  <a:srgbClr val="FFFFFF"/>
                </a:solidFill>
                <a:latin typeface="Calibri" charset="0"/>
                <a:cs typeface="Arial Unicode MS" charset="0"/>
              </a:rPr>
              <a:t> 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050925" y="1981200"/>
            <a:ext cx="3078163" cy="64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3600">
                <a:solidFill>
                  <a:srgbClr val="FBFCFF"/>
                </a:solidFill>
                <a:latin typeface="Calibri" charset="0"/>
                <a:ea typeface="+mn-ea"/>
                <a:cs typeface="Arial Unicode MS" charset="0"/>
              </a:rPr>
              <a:t>Introduction to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rgbClr val="139CB7"/>
          </a:solidFill>
          <a:ln w="9360">
            <a:solidFill>
              <a:srgbClr val="406E84"/>
            </a:solidFill>
            <a:miter lim="800000"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6988" y="2590800"/>
            <a:ext cx="7256462" cy="825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4800" b="1">
                <a:solidFill>
                  <a:srgbClr val="139CB7"/>
                </a:solidFill>
                <a:latin typeface="Calibri" charset="0"/>
                <a:ea typeface="+mn-ea"/>
                <a:cs typeface="Arial Unicode MS" charset="0"/>
              </a:rPr>
              <a:t>Information Retrieval</a:t>
            </a:r>
          </a:p>
        </p:txBody>
      </p:sp>
      <p:sp>
        <p:nvSpPr>
          <p:cNvPr id="77832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04775"/>
            <a:ext cx="8223250" cy="1306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77833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3250" cy="4870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Text Box 9"/>
          <p:cNvSpPr txBox="1">
            <a:spLocks noChangeArrowheads="1"/>
          </p:cNvSpPr>
          <p:nvPr/>
        </p:nvSpPr>
        <p:spPr bwMode="auto">
          <a:xfrm>
            <a:off x="457200" y="6369050"/>
            <a:ext cx="2133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3124200" y="6369050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456363"/>
            <a:ext cx="2127250" cy="274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437085"/>
                </a:solidFill>
                <a:latin typeface="+mn-lt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DB3EC566-48E6-4552-87D6-CB322A8F1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/>
  <p:hf hdr="0" ftr="0" dt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3733800" cy="274638"/>
          </a:xfrm>
          <a:prstGeom prst="rect">
            <a:avLst/>
          </a:prstGeom>
          <a:solidFill>
            <a:srgbClr val="0E4851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 i="1">
                <a:solidFill>
                  <a:srgbClr val="FFFFFF"/>
                </a:solidFill>
                <a:latin typeface="Calibri" charset="0"/>
                <a:cs typeface="Arial Unicode MS" charset="0"/>
              </a:rPr>
              <a:t>Introduction to Information Retrieval</a:t>
            </a: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733800" y="0"/>
            <a:ext cx="3886200" cy="274638"/>
          </a:xfrm>
          <a:prstGeom prst="rect">
            <a:avLst/>
          </a:prstGeom>
          <a:solidFill>
            <a:srgbClr val="0E4851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>
                <a:solidFill>
                  <a:srgbClr val="FFFFFF"/>
                </a:solidFill>
                <a:latin typeface="Calibri" charset="0"/>
                <a:cs typeface="Arial Unicode MS" charset="0"/>
              </a:rPr>
              <a:t> 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7620000" y="0"/>
            <a:ext cx="1524000" cy="274638"/>
          </a:xfrm>
          <a:prstGeom prst="rect">
            <a:avLst/>
          </a:prstGeom>
          <a:solidFill>
            <a:srgbClr val="139CB7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>
                <a:solidFill>
                  <a:srgbClr val="FFFFFF"/>
                </a:solidFill>
                <a:latin typeface="Calibri" charset="0"/>
                <a:cs typeface="Arial Unicode MS" charset="0"/>
              </a:rPr>
              <a:t> </a:t>
            </a:r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228600" y="1447800"/>
            <a:ext cx="8686800" cy="1588"/>
          </a:xfrm>
          <a:prstGeom prst="line">
            <a:avLst/>
          </a:prstGeom>
          <a:noFill/>
          <a:ln w="38160">
            <a:solidFill>
              <a:srgbClr val="139CB7"/>
            </a:solidFill>
            <a:miter lim="800000"/>
            <a:headEnd/>
            <a:tailEnd/>
          </a:ln>
          <a:effectLst>
            <a:outerShdw dist="20160" dir="5400000" algn="ctr" rotWithShape="0">
              <a:srgbClr val="808080">
                <a:alpha val="38034"/>
              </a:srgbClr>
            </a:outerShdw>
          </a:effectLst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7885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04775"/>
            <a:ext cx="8223250" cy="1306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78855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3250" cy="4870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457200" y="6369050"/>
            <a:ext cx="2133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124200" y="6369050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456363"/>
            <a:ext cx="2127250" cy="274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898989"/>
                </a:solidFill>
                <a:latin typeface="+mn-lt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F1FB7D08-67DA-430D-B31F-1498AA061A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ransition/>
  <p:hf hdr="0" ftr="0" dt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12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8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8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8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8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8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8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8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8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8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8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8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2.pn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8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8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8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8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8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8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5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8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8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1"/>
          <p:cNvSpPr txBox="1">
            <a:spLocks noChangeArrowheads="1"/>
          </p:cNvSpPr>
          <p:nvPr/>
        </p:nvSpPr>
        <p:spPr bwMode="auto">
          <a:xfrm>
            <a:off x="1066800" y="3886200"/>
            <a:ext cx="7010400" cy="2362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spcBef>
                <a:spcPts val="7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800" dirty="0">
              <a:solidFill>
                <a:srgbClr val="437085"/>
              </a:solidFill>
              <a:latin typeface="Calibri" charset="0"/>
              <a:cs typeface="Times New Roman" pitchFamily="16" charset="0"/>
            </a:endParaRPr>
          </a:p>
          <a:p>
            <a:pPr algn="ctr">
              <a:spcBef>
                <a:spcPts val="7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800" dirty="0" err="1">
                <a:solidFill>
                  <a:srgbClr val="437085"/>
                </a:solidFill>
                <a:latin typeface="Calibri" charset="0"/>
                <a:cs typeface="Times New Roman" pitchFamily="16" charset="0"/>
              </a:rPr>
              <a:t>Hinrich</a:t>
            </a:r>
            <a:r>
              <a:rPr lang="en-US" sz="2800" dirty="0">
                <a:solidFill>
                  <a:srgbClr val="437085"/>
                </a:solidFill>
                <a:latin typeface="Calibri" charset="0"/>
                <a:cs typeface="Times New Roman" pitchFamily="16" charset="0"/>
              </a:rPr>
              <a:t> </a:t>
            </a:r>
            <a:r>
              <a:rPr lang="en-US" sz="2800" dirty="0" err="1">
                <a:solidFill>
                  <a:srgbClr val="437085"/>
                </a:solidFill>
                <a:latin typeface="Calibri" charset="0"/>
                <a:cs typeface="Times New Roman" pitchFamily="16" charset="0"/>
              </a:rPr>
              <a:t>Schütze</a:t>
            </a:r>
            <a:r>
              <a:rPr lang="en-US" sz="2800" dirty="0">
                <a:solidFill>
                  <a:srgbClr val="437085"/>
                </a:solidFill>
                <a:latin typeface="Calibri" charset="0"/>
                <a:cs typeface="Times New Roman" pitchFamily="16" charset="0"/>
              </a:rPr>
              <a:t> and Christina </a:t>
            </a:r>
            <a:r>
              <a:rPr lang="en-US" sz="2800" dirty="0" err="1">
                <a:solidFill>
                  <a:srgbClr val="437085"/>
                </a:solidFill>
                <a:latin typeface="Calibri" charset="0"/>
                <a:cs typeface="Times New Roman" pitchFamily="16" charset="0"/>
              </a:rPr>
              <a:t>Lioma</a:t>
            </a:r>
            <a:endParaRPr lang="en-US" sz="2800" dirty="0">
              <a:solidFill>
                <a:srgbClr val="437085"/>
              </a:solidFill>
              <a:latin typeface="Calibri" charset="0"/>
              <a:cs typeface="Times New Roman" pitchFamily="16" charset="0"/>
            </a:endParaRPr>
          </a:p>
          <a:p>
            <a:pPr algn="ctr">
              <a:spcBef>
                <a:spcPts val="7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800" dirty="0" smtClean="0">
                <a:solidFill>
                  <a:srgbClr val="437085"/>
                </a:solidFill>
                <a:latin typeface="Calibri" charset="0"/>
              </a:rPr>
              <a:t>Lecture 6: Scoring, Term Weighting, The Vector Space Model </a:t>
            </a:r>
            <a:endParaRPr lang="en-US" sz="2800" dirty="0">
              <a:solidFill>
                <a:srgbClr val="437085"/>
              </a:solidFill>
              <a:latin typeface="Calibri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B4197FBB-C416-4B51-9ADA-F9A87D712B8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10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Compression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of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Reuters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71472" y="1687188"/>
          <a:ext cx="7286676" cy="493776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5120367"/>
                <a:gridCol w="216630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0" kern="1200" baseline="0" dirty="0" smtClean="0"/>
                        <a:t>data structure</a:t>
                      </a:r>
                      <a:endParaRPr lang="en-US" sz="24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kern="1200" baseline="0" dirty="0" smtClean="0"/>
                        <a:t>size in MB</a:t>
                      </a:r>
                      <a:endParaRPr lang="de-DE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2400" kern="1200" baseline="0" dirty="0" err="1" smtClean="0"/>
                        <a:t>dictionary</a:t>
                      </a:r>
                      <a:r>
                        <a:rPr lang="de-DE" sz="2400" kern="1200" baseline="0" dirty="0" smtClean="0"/>
                        <a:t>, </a:t>
                      </a:r>
                      <a:r>
                        <a:rPr lang="de-DE" sz="2400" kern="1200" baseline="0" dirty="0" err="1" smtClean="0"/>
                        <a:t>fixed-width</a:t>
                      </a:r>
                      <a:r>
                        <a:rPr lang="de-DE" sz="2400" kern="1200" baseline="0" dirty="0" smtClean="0"/>
                        <a:t> </a:t>
                      </a:r>
                    </a:p>
                    <a:p>
                      <a:r>
                        <a:rPr lang="en-US" sz="2400" kern="1200" baseline="0" dirty="0" smtClean="0"/>
                        <a:t>dictionary, term pointers into string </a:t>
                      </a:r>
                    </a:p>
                    <a:p>
                      <a:r>
                        <a:rPr lang="en-US" sz="2400" kern="1200" baseline="0" dirty="0" smtClean="0"/>
                        <a:t>∼, with blocking, k = 4 </a:t>
                      </a:r>
                    </a:p>
                    <a:p>
                      <a:r>
                        <a:rPr lang="en-US" sz="2400" kern="1200" baseline="0" dirty="0" smtClean="0"/>
                        <a:t>∼, with blocking &amp; front coding </a:t>
                      </a:r>
                    </a:p>
                    <a:p>
                      <a:r>
                        <a:rPr lang="de-DE" sz="2400" kern="1200" baseline="0" dirty="0" err="1" smtClean="0"/>
                        <a:t>collection</a:t>
                      </a:r>
                      <a:r>
                        <a:rPr lang="de-DE" sz="2400" kern="1200" baseline="0" dirty="0" smtClean="0"/>
                        <a:t> (</a:t>
                      </a:r>
                      <a:r>
                        <a:rPr lang="de-DE" sz="2400" kern="1200" baseline="0" dirty="0" err="1" smtClean="0"/>
                        <a:t>text</a:t>
                      </a:r>
                      <a:r>
                        <a:rPr lang="de-DE" sz="2400" kern="1200" baseline="0" dirty="0" smtClean="0"/>
                        <a:t>, </a:t>
                      </a:r>
                      <a:r>
                        <a:rPr lang="de-DE" sz="2400" kern="1200" baseline="0" dirty="0" err="1" smtClean="0"/>
                        <a:t>xml</a:t>
                      </a:r>
                      <a:r>
                        <a:rPr lang="de-DE" sz="2400" kern="1200" baseline="0" dirty="0" smtClean="0"/>
                        <a:t> </a:t>
                      </a:r>
                      <a:r>
                        <a:rPr lang="de-DE" sz="2400" kern="1200" baseline="0" dirty="0" err="1" smtClean="0"/>
                        <a:t>markup</a:t>
                      </a:r>
                      <a:r>
                        <a:rPr lang="de-DE" sz="2400" kern="1200" baseline="0" dirty="0" smtClean="0"/>
                        <a:t> </a:t>
                      </a:r>
                      <a:r>
                        <a:rPr lang="de-DE" sz="2400" kern="1200" baseline="0" dirty="0" err="1" smtClean="0"/>
                        <a:t>etc</a:t>
                      </a:r>
                      <a:r>
                        <a:rPr lang="de-DE" sz="2400" kern="1200" baseline="0" dirty="0" smtClean="0"/>
                        <a:t>) </a:t>
                      </a:r>
                    </a:p>
                    <a:p>
                      <a:r>
                        <a:rPr lang="de-DE" sz="2400" kern="1200" baseline="0" dirty="0" err="1" smtClean="0"/>
                        <a:t>collection</a:t>
                      </a:r>
                      <a:r>
                        <a:rPr lang="de-DE" sz="2400" kern="1200" baseline="0" dirty="0" smtClean="0"/>
                        <a:t> (</a:t>
                      </a:r>
                      <a:r>
                        <a:rPr lang="de-DE" sz="2400" kern="1200" baseline="0" dirty="0" err="1" smtClean="0"/>
                        <a:t>text</a:t>
                      </a:r>
                      <a:r>
                        <a:rPr lang="de-DE" sz="2400" kern="1200" baseline="0" dirty="0" smtClean="0"/>
                        <a:t>) </a:t>
                      </a:r>
                    </a:p>
                    <a:p>
                      <a:r>
                        <a:rPr lang="de-DE" sz="2400" kern="1200" baseline="0" dirty="0" smtClean="0"/>
                        <a:t>T/D </a:t>
                      </a:r>
                      <a:r>
                        <a:rPr lang="de-DE" sz="2400" kern="1200" baseline="0" dirty="0" err="1" smtClean="0"/>
                        <a:t>incidence</a:t>
                      </a:r>
                      <a:r>
                        <a:rPr lang="de-DE" sz="2400" kern="1200" baseline="0" dirty="0" smtClean="0"/>
                        <a:t> </a:t>
                      </a:r>
                      <a:r>
                        <a:rPr lang="de-DE" sz="2400" kern="1200" baseline="0" dirty="0" err="1" smtClean="0"/>
                        <a:t>matrix</a:t>
                      </a:r>
                      <a:r>
                        <a:rPr lang="de-DE" sz="2400" kern="1200" baseline="0" dirty="0" smtClean="0"/>
                        <a:t> </a:t>
                      </a:r>
                    </a:p>
                    <a:p>
                      <a:r>
                        <a:rPr lang="en-US" sz="2400" kern="1200" baseline="0" dirty="0" smtClean="0"/>
                        <a:t>postings, uncompressed (32-bit words) </a:t>
                      </a:r>
                    </a:p>
                    <a:p>
                      <a:r>
                        <a:rPr lang="en-US" sz="2400" kern="1200" baseline="0" dirty="0" smtClean="0"/>
                        <a:t>postings, uncompressed (20 bits) </a:t>
                      </a:r>
                    </a:p>
                    <a:p>
                      <a:r>
                        <a:rPr lang="nb-NO" sz="2400" kern="1200" baseline="0" dirty="0" smtClean="0"/>
                        <a:t>postings, variable byte encoded </a:t>
                      </a:r>
                    </a:p>
                    <a:p>
                      <a:r>
                        <a:rPr lang="de-DE" sz="2400" kern="1200" baseline="0" dirty="0" err="1" smtClean="0"/>
                        <a:t>postings</a:t>
                      </a:r>
                      <a:r>
                        <a:rPr lang="de-DE" sz="2400" kern="1200" baseline="0" dirty="0" smtClean="0"/>
                        <a:t>, </a:t>
                      </a:r>
                      <a:r>
                        <a:rPr lang="el-GR" sz="2400" kern="1200" baseline="0" dirty="0" smtClean="0"/>
                        <a:t>γ </a:t>
                      </a:r>
                      <a:r>
                        <a:rPr lang="de-DE" sz="2400" kern="1200" baseline="0" dirty="0" err="1" smtClean="0"/>
                        <a:t>encoded</a:t>
                      </a:r>
                      <a:r>
                        <a:rPr lang="de-DE" sz="2400" kern="1200" baseline="0" dirty="0" smtClean="0"/>
                        <a:t> </a:t>
                      </a:r>
                      <a:endParaRPr lang="de-DE" sz="2400" dirty="0" smtClean="0"/>
                    </a:p>
                    <a:p>
                      <a:endParaRPr lang="de-DE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2400" kern="1200" baseline="0" dirty="0" smtClean="0"/>
                        <a:t>11.2</a:t>
                      </a:r>
                    </a:p>
                    <a:p>
                      <a:pPr algn="r"/>
                      <a:r>
                        <a:rPr lang="en-US" sz="2400" kern="1200" baseline="0" dirty="0" smtClean="0"/>
                        <a:t>7.6</a:t>
                      </a:r>
                    </a:p>
                    <a:p>
                      <a:pPr algn="r"/>
                      <a:r>
                        <a:rPr lang="en-US" sz="2400" kern="1200" baseline="0" dirty="0" smtClean="0"/>
                        <a:t>7.1</a:t>
                      </a:r>
                    </a:p>
                    <a:p>
                      <a:pPr algn="r"/>
                      <a:r>
                        <a:rPr lang="en-US" sz="2400" kern="1200" baseline="0" dirty="0" smtClean="0"/>
                        <a:t>5.9</a:t>
                      </a:r>
                    </a:p>
                    <a:p>
                      <a:pPr algn="r"/>
                      <a:r>
                        <a:rPr lang="de-DE" sz="2400" kern="1200" baseline="0" dirty="0" smtClean="0"/>
                        <a:t>3600.0</a:t>
                      </a:r>
                    </a:p>
                    <a:p>
                      <a:pPr algn="r"/>
                      <a:r>
                        <a:rPr lang="de-DE" sz="2400" kern="1200" baseline="0" dirty="0" smtClean="0"/>
                        <a:t>960.0</a:t>
                      </a:r>
                    </a:p>
                    <a:p>
                      <a:pPr algn="r"/>
                      <a:r>
                        <a:rPr lang="de-DE" sz="2400" kern="1200" baseline="0" dirty="0" smtClean="0"/>
                        <a:t>40,000.0</a:t>
                      </a:r>
                    </a:p>
                    <a:p>
                      <a:pPr algn="r"/>
                      <a:r>
                        <a:rPr lang="en-US" sz="2400" kern="1200" baseline="0" dirty="0" smtClean="0"/>
                        <a:t>400.0</a:t>
                      </a:r>
                    </a:p>
                    <a:p>
                      <a:pPr algn="r"/>
                      <a:r>
                        <a:rPr lang="en-US" sz="2400" kern="1200" baseline="0" dirty="0" smtClean="0"/>
                        <a:t>250.0</a:t>
                      </a:r>
                    </a:p>
                    <a:p>
                      <a:pPr algn="r"/>
                      <a:r>
                        <a:rPr lang="nb-NO" sz="2400" kern="1200" baseline="0" dirty="0" smtClean="0"/>
                        <a:t>116.0</a:t>
                      </a:r>
                      <a:endParaRPr lang="de-DE" sz="2400" kern="1200" baseline="0" dirty="0" smtClean="0"/>
                    </a:p>
                    <a:p>
                      <a:pPr algn="r"/>
                      <a:r>
                        <a:rPr lang="de-DE" sz="2400" kern="1200" baseline="0" dirty="0" smtClean="0"/>
                        <a:t>101.0</a:t>
                      </a:r>
                      <a:endParaRPr lang="de-DE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11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Take-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away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today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2143116"/>
            <a:ext cx="8572560" cy="357187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  <a:latin typeface="+mj-lt"/>
              </a:rPr>
              <a:t>Ranking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search results: why it is important (as opposed to just presenting a set of unordered Boolean results)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  <a:latin typeface="+mj-lt"/>
              </a:rPr>
              <a:t>Term frequency: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This is a key ingredient for ranking.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err="1" smtClean="0">
                <a:solidFill>
                  <a:srgbClr val="0070C0"/>
                </a:solidFill>
                <a:latin typeface="+mj-lt"/>
              </a:rPr>
              <a:t>Tf-idf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 ranking: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best known traditional ranking scheme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  <a:latin typeface="+mj-lt"/>
              </a:rPr>
              <a:t>Vector space model: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One of the most important formal models for information retrieval (along with Boolean and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probabilistic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models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)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>
          <a:xfrm>
            <a:off x="214313" y="104775"/>
            <a:ext cx="8223250" cy="1306513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de-DE" dirty="0" smtClean="0"/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138113" y="1714488"/>
            <a:ext cx="8505825" cy="47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❶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 Recap </a:t>
            </a:r>
            <a:endParaRPr lang="en-US" sz="3200" dirty="0">
              <a:solidFill>
                <a:srgbClr val="BDD3E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70000"/>
              <a:buFont typeface="Calibri" charset="0"/>
              <a:buChar char="❷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>
                <a:solidFill>
                  <a:srgbClr val="336699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336699"/>
                </a:solidFill>
                <a:latin typeface="Calibri" charset="0"/>
              </a:rPr>
              <a:t>Why ranked retrieval? </a:t>
            </a:r>
            <a:endParaRPr lang="en-US" sz="3200" dirty="0">
              <a:solidFill>
                <a:srgbClr val="33669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❸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 Term frequency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❹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 </a:t>
            </a:r>
            <a:r>
              <a:rPr lang="en-US" sz="3200" dirty="0" err="1" smtClean="0">
                <a:solidFill>
                  <a:srgbClr val="BDD3E9"/>
                </a:solidFill>
                <a:latin typeface="Calibri" charset="0"/>
              </a:rPr>
              <a:t>tf-idf</a:t>
            </a: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 weighting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 The vector space model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8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200" dirty="0" smtClean="0">
              <a:solidFill>
                <a:srgbClr val="33669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8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200" dirty="0" smtClean="0">
              <a:solidFill>
                <a:srgbClr val="336699"/>
              </a:solidFill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13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Ranked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retrieval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571636"/>
            <a:ext cx="8572560" cy="357187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Thus far, our queries have all been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Boolean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Documents either match or don’t.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  <a:latin typeface="+mj-lt"/>
              </a:rPr>
              <a:t>Good for expert users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with precise understanding of their needs and of the collection.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Also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good for applications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: Applications can easily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consum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1000s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of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results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  <a:latin typeface="+mj-lt"/>
              </a:rPr>
              <a:t>Not good for the majority of users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Most users are not capable of writing Boolean queries . . .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. . . or they are, but they think it’s too much work.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Most users don’t want to wade through 1000s of results.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This is particularly true of web search.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14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400" dirty="0" smtClean="0">
                <a:solidFill>
                  <a:schemeClr val="tx1"/>
                </a:solidFill>
                <a:latin typeface="+mj-lt"/>
              </a:rPr>
              <a:t>Problem with Boolean search: Feast or famine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928826"/>
            <a:ext cx="8572560" cy="357187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Boolean queries often result in either too few (=0) or too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many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(1000s)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results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Query 1 (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boolean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conjunction): [standard user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dlink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650]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→ 200,000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hits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– </a:t>
            </a:r>
            <a:r>
              <a:rPr lang="de-DE" sz="2200" dirty="0" err="1" smtClean="0">
                <a:solidFill>
                  <a:srgbClr val="0070C0"/>
                </a:solidFill>
                <a:latin typeface="+mj-lt"/>
              </a:rPr>
              <a:t>feast</a:t>
            </a:r>
            <a:endParaRPr lang="de-DE" sz="2200" dirty="0" smtClean="0">
              <a:solidFill>
                <a:srgbClr val="0070C0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Query 2 (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boolean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conjunction): [standard user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dlink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650 no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card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found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]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→ 0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hits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– </a:t>
            </a:r>
            <a:r>
              <a:rPr lang="de-DE" sz="2200" dirty="0" err="1" smtClean="0">
                <a:solidFill>
                  <a:srgbClr val="0070C0"/>
                </a:solidFill>
                <a:latin typeface="+mj-lt"/>
              </a:rPr>
              <a:t>famine</a:t>
            </a:r>
            <a:endParaRPr lang="de-DE" sz="2200" dirty="0" smtClean="0">
              <a:solidFill>
                <a:srgbClr val="0070C0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In Boolean retrieval, it takes a lot of skill to come up with a query that produces a manageable number of hits.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15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400" dirty="0" smtClean="0">
                <a:solidFill>
                  <a:schemeClr val="tx1"/>
                </a:solidFill>
                <a:latin typeface="+mj-lt"/>
              </a:rPr>
              <a:t>Feast or famine: No problem in ranked retrieval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2357454"/>
            <a:ext cx="8572560" cy="357187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With ranking, large result sets are not an issue.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Just show the top 10 results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err="1" smtClean="0">
                <a:solidFill>
                  <a:schemeClr val="tx1"/>
                </a:solidFill>
                <a:latin typeface="+mj-lt"/>
              </a:rPr>
              <a:t>Doesn’t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overwhelm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the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user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Premise: the ranking algorithm works: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More relevant results are ranked higher than less relevant results.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16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Scoring as the basis of ranked retrieval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2357454"/>
            <a:ext cx="8572560" cy="357187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We wish to rank documents that are more relevant higher than documents that are less relevant.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How can we accomplish such a ranking of the documents in the collection with respect to a query?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Assign a score to each query-document pair, say in [0, 1].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This score measures how well document and query “match”.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17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Query-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document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matching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scores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2214554"/>
            <a:ext cx="8572560" cy="357187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How do we compute the score of a query-document pair?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Let’s start with a one-term query.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If the query term does not occur in the document: score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should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be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0.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The more frequent the query term in the document, the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higher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the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score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We will look at a number of alternatives for doing this.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18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Take 1: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Jaccard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coefficient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500198"/>
            <a:ext cx="8572560" cy="357187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A commonly used measure of overlap of two sets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Let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A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and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 B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be two sets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err="1" smtClean="0">
                <a:solidFill>
                  <a:schemeClr val="tx1"/>
                </a:solidFill>
                <a:latin typeface="+mj-lt"/>
              </a:rPr>
              <a:t>Jaccard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coefficient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: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de-DE" sz="2200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JACCARD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(</a:t>
            </a:r>
            <a:r>
              <a:rPr lang="de-DE" i="1" dirty="0" smtClean="0">
                <a:solidFill>
                  <a:schemeClr val="tx1"/>
                </a:solidFill>
                <a:latin typeface="+mj-lt"/>
              </a:rPr>
              <a:t>A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de-DE" i="1" dirty="0" smtClean="0">
                <a:solidFill>
                  <a:schemeClr val="tx1"/>
                </a:solidFill>
                <a:latin typeface="+mj-lt"/>
              </a:rPr>
              <a:t>A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) = 1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JACCARD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(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A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B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) = 0 if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A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∩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B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= 0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A and B don’t have to be the same size.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Always assigns a number between 0 and 1.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8" name="Picture 7" descr="61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5984" y="2928934"/>
            <a:ext cx="3351990" cy="837998"/>
          </a:xfrm>
          <a:prstGeom prst="rect">
            <a:avLst/>
          </a:prstGeom>
        </p:spPr>
      </p:pic>
      <p:pic>
        <p:nvPicPr>
          <p:cNvPr id="10" name="Picture 9" descr="617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8662" y="3857628"/>
            <a:ext cx="2209942" cy="3960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19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Jaccard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coefficient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Example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2286016"/>
            <a:ext cx="8572560" cy="357187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What is the query-document match score that the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Jaccard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coefficient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computes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for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: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Query: “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ides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of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March”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Document “Caesar died in March”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JACCARD(</a:t>
            </a:r>
            <a:r>
              <a:rPr lang="de-DE" sz="2200" i="1" dirty="0" smtClean="0">
                <a:solidFill>
                  <a:schemeClr val="tx1"/>
                </a:solidFill>
                <a:latin typeface="+mj-lt"/>
              </a:rPr>
              <a:t>q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de-DE" sz="2200" i="1" dirty="0" smtClean="0">
                <a:solidFill>
                  <a:schemeClr val="tx1"/>
                </a:solidFill>
                <a:latin typeface="+mj-lt"/>
              </a:rPr>
              <a:t>d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) = 1/6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>
          <a:xfrm>
            <a:off x="214313" y="104775"/>
            <a:ext cx="8223250" cy="1306513"/>
          </a:xfrm>
        </p:spPr>
        <p:txBody>
          <a:bodyPr/>
          <a:lstStyle/>
          <a:p>
            <a:r>
              <a:rPr lang="en-US" dirty="0" smtClean="0"/>
              <a:t>Overview</a:t>
            </a:r>
            <a:endParaRPr lang="de-DE" dirty="0" smtClean="0"/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138113" y="1714488"/>
            <a:ext cx="8505825" cy="47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70000"/>
              <a:buFont typeface="Calibri" charset="0"/>
              <a:buChar char="❶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336699"/>
                </a:solidFill>
                <a:latin typeface="Calibri" charset="0"/>
              </a:rPr>
              <a:t> Recap </a:t>
            </a:r>
            <a:endParaRPr lang="en-US" sz="3200" dirty="0">
              <a:solidFill>
                <a:srgbClr val="33669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70000"/>
              <a:buFont typeface="Calibri" charset="0"/>
              <a:buChar char="❷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>
                <a:solidFill>
                  <a:srgbClr val="336699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336699"/>
                </a:solidFill>
                <a:latin typeface="Calibri" charset="0"/>
              </a:rPr>
              <a:t>Why ranked retrieval? </a:t>
            </a:r>
            <a:endParaRPr lang="en-US" sz="3200" dirty="0">
              <a:solidFill>
                <a:srgbClr val="33669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70000"/>
              <a:buFont typeface="Calibri" charset="0"/>
              <a:buChar char="❸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336699"/>
                </a:solidFill>
                <a:latin typeface="Calibri" charset="0"/>
              </a:rPr>
              <a:t> Term frequency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70000"/>
              <a:buFont typeface="Calibri" charset="0"/>
              <a:buChar char="❹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336699"/>
                </a:solidFill>
                <a:latin typeface="Calibri" charset="0"/>
              </a:rPr>
              <a:t> </a:t>
            </a:r>
            <a:r>
              <a:rPr lang="en-US" sz="3200" dirty="0" err="1" smtClean="0">
                <a:solidFill>
                  <a:srgbClr val="336699"/>
                </a:solidFill>
                <a:latin typeface="Calibri" charset="0"/>
              </a:rPr>
              <a:t>tf-idf</a:t>
            </a:r>
            <a:r>
              <a:rPr lang="en-US" sz="3200" dirty="0" smtClean="0">
                <a:solidFill>
                  <a:srgbClr val="336699"/>
                </a:solidFill>
                <a:latin typeface="Calibri" charset="0"/>
              </a:rPr>
              <a:t> weighting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7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336699"/>
                </a:solidFill>
                <a:latin typeface="Calibri" charset="0"/>
              </a:rPr>
              <a:t> The vector space model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8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200" dirty="0" smtClean="0">
              <a:solidFill>
                <a:srgbClr val="33669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8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200" dirty="0" smtClean="0">
              <a:solidFill>
                <a:srgbClr val="336699"/>
              </a:solidFill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20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What’s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wrong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with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Jaccard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?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2071702"/>
            <a:ext cx="8572560" cy="357187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It doesn’t consider term frequency (how many occurrences a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term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has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).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Rare terms are more informative than frequent terms.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Jaccard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does not consider this information.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We need a more sophisticated way of normalizing for the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length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of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a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document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Later in this lecture, we’ll use                                  (cosine) . . 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. . . instead of |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A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∩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B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|/|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A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∪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B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| (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Jaccard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) for length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normalization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pic>
        <p:nvPicPr>
          <p:cNvPr id="8" name="Picture 7" descr="62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7142" y="4572008"/>
            <a:ext cx="2140874" cy="3960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>
          <a:xfrm>
            <a:off x="214313" y="104775"/>
            <a:ext cx="8223250" cy="1306513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de-DE" dirty="0" smtClean="0"/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138113" y="1714488"/>
            <a:ext cx="8505825" cy="47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❶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 Recap </a:t>
            </a:r>
            <a:endParaRPr lang="en-US" sz="3200" dirty="0">
              <a:solidFill>
                <a:srgbClr val="BDD3E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❷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>
                <a:solidFill>
                  <a:srgbClr val="336699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Why ranked retrieval? </a:t>
            </a:r>
            <a:endParaRPr lang="en-US" sz="3200" dirty="0">
              <a:solidFill>
                <a:srgbClr val="BDD3E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70000"/>
              <a:buFont typeface="Calibri" charset="0"/>
              <a:buChar char="❸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336699"/>
                </a:solidFill>
                <a:latin typeface="Calibri" charset="0"/>
              </a:rPr>
              <a:t> Term frequency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❹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 </a:t>
            </a:r>
            <a:r>
              <a:rPr lang="en-US" sz="3200" dirty="0" err="1" smtClean="0">
                <a:solidFill>
                  <a:srgbClr val="BDD3E9"/>
                </a:solidFill>
                <a:latin typeface="Calibri" charset="0"/>
              </a:rPr>
              <a:t>tf-idf</a:t>
            </a: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 weighting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 The vector space model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8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200" dirty="0" smtClean="0">
              <a:solidFill>
                <a:srgbClr val="33669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8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200" dirty="0" smtClean="0">
              <a:solidFill>
                <a:srgbClr val="336699"/>
              </a:solidFill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22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Binary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incidence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matrix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5143536"/>
            <a:ext cx="8572560" cy="1714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	Each document is represented as a binary vector ∈ {0, 1}</a:t>
            </a:r>
            <a:r>
              <a:rPr lang="en-US" baseline="30000" dirty="0" smtClean="0">
                <a:solidFill>
                  <a:schemeClr val="tx1"/>
                </a:solidFill>
                <a:latin typeface="+mj-lt"/>
              </a:rPr>
              <a:t>|V|.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14282" y="1617356"/>
          <a:ext cx="8524894" cy="33832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285884"/>
                <a:gridCol w="1285884"/>
                <a:gridCol w="1081758"/>
                <a:gridCol w="1217842"/>
                <a:gridCol w="1217842"/>
                <a:gridCol w="1217842"/>
                <a:gridCol w="1217842"/>
              </a:tblGrid>
              <a:tr h="370840">
                <a:tc>
                  <a:txBody>
                    <a:bodyPr/>
                    <a:lstStyle/>
                    <a:p>
                      <a:endParaRPr lang="de-DE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kern="1200" baseline="0" dirty="0" smtClean="0"/>
                        <a:t>Anthony </a:t>
                      </a:r>
                      <a:r>
                        <a:rPr lang="de-DE" sz="2200" b="0" kern="1200" baseline="0" dirty="0" err="1" smtClean="0"/>
                        <a:t>and</a:t>
                      </a:r>
                      <a:r>
                        <a:rPr lang="de-DE" sz="2200" b="0" kern="1200" baseline="0" dirty="0" smtClean="0"/>
                        <a:t>  Cleopatra</a:t>
                      </a:r>
                      <a:endParaRPr lang="de-DE" sz="2200" b="0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kern="1200" baseline="0" dirty="0" smtClean="0"/>
                        <a:t>Julius </a:t>
                      </a:r>
                      <a:r>
                        <a:rPr lang="de-DE" sz="2200" b="0" kern="1200" baseline="0" dirty="0" smtClean="0"/>
                        <a:t>Caesar </a:t>
                      </a:r>
                      <a:endParaRPr lang="de-DE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kern="1200" baseline="0" dirty="0" smtClean="0"/>
                        <a:t>The  </a:t>
                      </a:r>
                      <a:r>
                        <a:rPr lang="de-DE" sz="2200" b="0" kern="1200" baseline="0" dirty="0" smtClean="0"/>
                        <a:t>Tempest</a:t>
                      </a:r>
                      <a:endParaRPr lang="de-DE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kern="1200" baseline="0" dirty="0" smtClean="0"/>
                        <a:t>Hamlet </a:t>
                      </a:r>
                      <a:endParaRPr lang="de-DE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kern="1200" baseline="0" dirty="0" smtClean="0"/>
                        <a:t>Othello </a:t>
                      </a:r>
                      <a:endParaRPr lang="de-DE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kern="1200" baseline="0" dirty="0" smtClean="0"/>
                        <a:t>Macbeth . . .</a:t>
                      </a:r>
                    </a:p>
                    <a:p>
                      <a:endParaRPr lang="de-DE" sz="22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ANTHONY</a:t>
                      </a:r>
                    </a:p>
                    <a:p>
                      <a:r>
                        <a:rPr lang="de-DE" dirty="0" smtClean="0"/>
                        <a:t>BRUTUS</a:t>
                      </a:r>
                      <a:r>
                        <a:rPr lang="de-DE" baseline="0" dirty="0" smtClean="0"/>
                        <a:t> </a:t>
                      </a:r>
                    </a:p>
                    <a:p>
                      <a:r>
                        <a:rPr lang="de-DE" baseline="0" dirty="0" smtClean="0"/>
                        <a:t>CAESAR</a:t>
                      </a:r>
                    </a:p>
                    <a:p>
                      <a:r>
                        <a:rPr lang="de-DE" baseline="0" dirty="0" smtClean="0"/>
                        <a:t>CALPURNIA</a:t>
                      </a:r>
                    </a:p>
                    <a:p>
                      <a:r>
                        <a:rPr lang="de-DE" baseline="0" dirty="0" smtClean="0"/>
                        <a:t>CLEOPATRA</a:t>
                      </a:r>
                    </a:p>
                    <a:p>
                      <a:r>
                        <a:rPr lang="de-DE" baseline="0" dirty="0" smtClean="0"/>
                        <a:t>MERCY</a:t>
                      </a:r>
                    </a:p>
                    <a:p>
                      <a:r>
                        <a:rPr lang="de-DE" baseline="0" dirty="0" smtClean="0"/>
                        <a:t>WORSER</a:t>
                      </a:r>
                    </a:p>
                    <a:p>
                      <a:r>
                        <a:rPr lang="de-DE" baseline="0" dirty="0" smtClean="0"/>
                        <a:t>. . 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23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Binary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incidence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matrix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5143536"/>
            <a:ext cx="8572560" cy="1714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     Each document is now represented as a count vector ∈ N</a:t>
            </a:r>
            <a:r>
              <a:rPr lang="en-US" baseline="30000" dirty="0" smtClean="0">
                <a:solidFill>
                  <a:schemeClr val="tx1"/>
                </a:solidFill>
                <a:latin typeface="+mj-lt"/>
              </a:rPr>
              <a:t>|</a:t>
            </a:r>
            <a:r>
              <a:rPr lang="en-US" i="1" baseline="30000" dirty="0" smtClean="0">
                <a:solidFill>
                  <a:schemeClr val="tx1"/>
                </a:solidFill>
                <a:latin typeface="+mj-lt"/>
              </a:rPr>
              <a:t>V</a:t>
            </a:r>
            <a:r>
              <a:rPr lang="en-US" baseline="30000" dirty="0" smtClean="0">
                <a:solidFill>
                  <a:schemeClr val="tx1"/>
                </a:solidFill>
                <a:latin typeface="+mj-lt"/>
              </a:rPr>
              <a:t>|.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14282" y="1617356"/>
          <a:ext cx="8524894" cy="33832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285884"/>
                <a:gridCol w="1285884"/>
                <a:gridCol w="1081758"/>
                <a:gridCol w="1217842"/>
                <a:gridCol w="1217842"/>
                <a:gridCol w="1217842"/>
                <a:gridCol w="1217842"/>
              </a:tblGrid>
              <a:tr h="370840">
                <a:tc>
                  <a:txBody>
                    <a:bodyPr/>
                    <a:lstStyle/>
                    <a:p>
                      <a:endParaRPr lang="de-DE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kern="1200" baseline="0" dirty="0" smtClean="0"/>
                        <a:t>Anthony </a:t>
                      </a:r>
                      <a:r>
                        <a:rPr lang="de-DE" sz="2200" b="0" kern="1200" baseline="0" dirty="0" err="1" smtClean="0"/>
                        <a:t>and</a:t>
                      </a:r>
                      <a:r>
                        <a:rPr lang="de-DE" sz="2200" b="0" kern="1200" baseline="0" dirty="0" smtClean="0"/>
                        <a:t>  Cleopatra</a:t>
                      </a:r>
                      <a:endParaRPr lang="de-DE" sz="2200" b="0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kern="1200" baseline="0" dirty="0" smtClean="0"/>
                        <a:t>Julius </a:t>
                      </a:r>
                      <a:r>
                        <a:rPr lang="de-DE" sz="2200" b="0" kern="1200" baseline="0" dirty="0" smtClean="0"/>
                        <a:t>Caesar </a:t>
                      </a:r>
                      <a:endParaRPr lang="de-DE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kern="1200" baseline="0" dirty="0" smtClean="0"/>
                        <a:t>The  </a:t>
                      </a:r>
                      <a:r>
                        <a:rPr lang="de-DE" sz="2200" b="0" kern="1200" baseline="0" dirty="0" smtClean="0"/>
                        <a:t>Tempest</a:t>
                      </a:r>
                      <a:endParaRPr lang="de-DE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kern="1200" baseline="0" dirty="0" smtClean="0"/>
                        <a:t>Hamlet </a:t>
                      </a:r>
                      <a:endParaRPr lang="de-DE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kern="1200" baseline="0" dirty="0" smtClean="0"/>
                        <a:t>Othello </a:t>
                      </a:r>
                      <a:endParaRPr lang="de-DE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kern="1200" baseline="0" dirty="0" smtClean="0"/>
                        <a:t>Macbeth . . .</a:t>
                      </a:r>
                    </a:p>
                    <a:p>
                      <a:endParaRPr lang="de-DE" sz="22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ANTHONY</a:t>
                      </a:r>
                    </a:p>
                    <a:p>
                      <a:r>
                        <a:rPr lang="de-DE" dirty="0" smtClean="0"/>
                        <a:t>BRUTUS</a:t>
                      </a:r>
                      <a:r>
                        <a:rPr lang="de-DE" baseline="0" dirty="0" smtClean="0"/>
                        <a:t> </a:t>
                      </a:r>
                    </a:p>
                    <a:p>
                      <a:r>
                        <a:rPr lang="de-DE" baseline="0" dirty="0" smtClean="0"/>
                        <a:t>CAESAR</a:t>
                      </a:r>
                    </a:p>
                    <a:p>
                      <a:r>
                        <a:rPr lang="de-DE" baseline="0" dirty="0" smtClean="0"/>
                        <a:t>CALPURNIA</a:t>
                      </a:r>
                    </a:p>
                    <a:p>
                      <a:r>
                        <a:rPr lang="de-DE" baseline="0" dirty="0" smtClean="0"/>
                        <a:t>CLEOPATRA</a:t>
                      </a:r>
                    </a:p>
                    <a:p>
                      <a:r>
                        <a:rPr lang="de-DE" baseline="0" dirty="0" smtClean="0"/>
                        <a:t>MERCY</a:t>
                      </a:r>
                    </a:p>
                    <a:p>
                      <a:r>
                        <a:rPr lang="de-DE" baseline="0" dirty="0" smtClean="0"/>
                        <a:t>WORSER</a:t>
                      </a:r>
                    </a:p>
                    <a:p>
                      <a:r>
                        <a:rPr lang="de-DE" baseline="0" dirty="0" smtClean="0"/>
                        <a:t>. . 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157</a:t>
                      </a:r>
                    </a:p>
                    <a:p>
                      <a:pPr algn="r"/>
                      <a:r>
                        <a:rPr lang="de-DE" dirty="0" smtClean="0"/>
                        <a:t>4</a:t>
                      </a:r>
                    </a:p>
                    <a:p>
                      <a:pPr algn="r"/>
                      <a:r>
                        <a:rPr lang="de-DE" dirty="0" smtClean="0"/>
                        <a:t>232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57</a:t>
                      </a:r>
                    </a:p>
                    <a:p>
                      <a:pPr algn="r"/>
                      <a:r>
                        <a:rPr lang="de-DE" dirty="0" smtClean="0"/>
                        <a:t>2</a:t>
                      </a:r>
                    </a:p>
                    <a:p>
                      <a:pPr algn="r"/>
                      <a:r>
                        <a:rPr lang="de-DE" dirty="0" smtClean="0"/>
                        <a:t>2</a:t>
                      </a:r>
                    </a:p>
                    <a:p>
                      <a:pPr algn="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73</a:t>
                      </a:r>
                    </a:p>
                    <a:p>
                      <a:pPr algn="r"/>
                      <a:r>
                        <a:rPr lang="de-DE" dirty="0" smtClean="0"/>
                        <a:t>157</a:t>
                      </a:r>
                    </a:p>
                    <a:p>
                      <a:pPr algn="r"/>
                      <a:r>
                        <a:rPr lang="de-DE" dirty="0" smtClean="0"/>
                        <a:t>227</a:t>
                      </a:r>
                    </a:p>
                    <a:p>
                      <a:pPr algn="r"/>
                      <a:r>
                        <a:rPr lang="de-DE" dirty="0" smtClean="0"/>
                        <a:t>10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3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endParaRPr lang="de-D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2</a:t>
                      </a:r>
                    </a:p>
                    <a:p>
                      <a:pPr algn="r"/>
                      <a:r>
                        <a:rPr lang="de-DE" dirty="0" smtClean="0"/>
                        <a:t>2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8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5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8</a:t>
                      </a:r>
                    </a:p>
                    <a:p>
                      <a:pPr algn="r"/>
                      <a:r>
                        <a:rPr lang="de-DE" dirty="0" smtClean="0"/>
                        <a:t>5</a:t>
                      </a:r>
                    </a:p>
                    <a:p>
                      <a:pPr algn="r"/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24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Bag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of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words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model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857364"/>
            <a:ext cx="828680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We do not consider the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order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of words in a document.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i="1" dirty="0" smtClean="0">
                <a:solidFill>
                  <a:schemeClr val="tx1"/>
                </a:solidFill>
                <a:latin typeface="+mj-lt"/>
              </a:rPr>
              <a:t>John is quicker than Mary and Mary is quicker than John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are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represented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the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same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way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This is called a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bag of words model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In a sense, this is a step back: The positional index was able to distinguish these two documents.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We will look at “recovering” positional information later in 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this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course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For now: bag of words model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25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Term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frequency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tf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571612"/>
            <a:ext cx="828680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The term frequency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tf</a:t>
            </a:r>
            <a:r>
              <a:rPr lang="en-US" i="1" baseline="-25000" dirty="0" err="1" smtClean="0">
                <a:solidFill>
                  <a:schemeClr val="tx1"/>
                </a:solidFill>
                <a:latin typeface="+mj-lt"/>
              </a:rPr>
              <a:t>t,d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of term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t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in document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d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is defined as the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number of times that </a:t>
            </a:r>
            <a:r>
              <a:rPr lang="en-US" i="1" dirty="0" smtClean="0">
                <a:solidFill>
                  <a:srgbClr val="0070C0"/>
                </a:solidFill>
                <a:latin typeface="+mj-lt"/>
              </a:rPr>
              <a:t>t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 occurs in </a:t>
            </a:r>
            <a:r>
              <a:rPr lang="en-US" i="1" dirty="0" smtClean="0">
                <a:solidFill>
                  <a:srgbClr val="0070C0"/>
                </a:solidFill>
                <a:latin typeface="+mj-lt"/>
              </a:rPr>
              <a:t>d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We want to use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tf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when computing query-document match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scores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But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how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?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Raw term frequency is not what we want because: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A document with </a:t>
            </a:r>
            <a:r>
              <a:rPr lang="en-US" dirty="0" err="1" smtClean="0">
                <a:solidFill>
                  <a:srgbClr val="0070C0"/>
                </a:solidFill>
                <a:latin typeface="+mj-lt"/>
              </a:rPr>
              <a:t>tf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 = 10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occurrences of the term is more relevant than a document with </a:t>
            </a:r>
            <a:r>
              <a:rPr lang="en-US" dirty="0" err="1" smtClean="0">
                <a:solidFill>
                  <a:srgbClr val="0070C0"/>
                </a:solidFill>
                <a:latin typeface="+mj-lt"/>
              </a:rPr>
              <a:t>tf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 = 1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occurrence of the term.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But not 10 times more relevant.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Relevance does not increase proportionally with term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frequency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26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400" dirty="0" smtClean="0">
                <a:solidFill>
                  <a:schemeClr val="tx1"/>
                </a:solidFill>
                <a:latin typeface="+mj-lt"/>
              </a:rPr>
              <a:t>Instead of raw frequency: Log frequency weighting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571612"/>
            <a:ext cx="8501122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The log frequency weight of term t in d is defined as follows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err="1" smtClean="0">
                <a:solidFill>
                  <a:schemeClr val="tx1"/>
                </a:solidFill>
                <a:latin typeface="+mj-lt"/>
              </a:rPr>
              <a:t>tf</a:t>
            </a:r>
            <a:r>
              <a:rPr lang="de-DE" i="1" baseline="-25000" dirty="0" err="1" smtClean="0">
                <a:solidFill>
                  <a:schemeClr val="tx1"/>
                </a:solidFill>
                <a:latin typeface="+mj-lt"/>
              </a:rPr>
              <a:t>t,d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→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w</a:t>
            </a:r>
            <a:r>
              <a:rPr lang="de-DE" i="1" baseline="-25000" dirty="0" err="1" smtClean="0">
                <a:solidFill>
                  <a:schemeClr val="tx1"/>
                </a:solidFill>
                <a:latin typeface="+mj-lt"/>
              </a:rPr>
              <a:t>t,d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:                                                                                         0 → 0, 1 → 1, 2 → 1.3, 10 → 2, 1000 → 4, etc.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Score for a document-query pair: sum over terms t in both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q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                                                                                                  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and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i="1" dirty="0" smtClean="0">
                <a:solidFill>
                  <a:schemeClr val="tx1"/>
                </a:solidFill>
                <a:latin typeface="+mj-lt"/>
              </a:rPr>
              <a:t>d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:                                                                                                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tf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-matching-score(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q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d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) =     </a:t>
            </a:r>
            <a:r>
              <a:rPr lang="en-US" i="1" baseline="-25000" dirty="0" err="1" smtClean="0">
                <a:solidFill>
                  <a:schemeClr val="tx1"/>
                </a:solidFill>
                <a:latin typeface="+mj-lt"/>
              </a:rPr>
              <a:t>t</a:t>
            </a:r>
            <a:r>
              <a:rPr lang="en-US" baseline="-25000" dirty="0" err="1" smtClean="0">
                <a:solidFill>
                  <a:schemeClr val="tx1"/>
                </a:solidFill>
                <a:latin typeface="+mj-lt"/>
              </a:rPr>
              <a:t>∈</a:t>
            </a:r>
            <a:r>
              <a:rPr lang="en-US" i="1" baseline="-25000" dirty="0" err="1" smtClean="0">
                <a:solidFill>
                  <a:schemeClr val="tx1"/>
                </a:solidFill>
                <a:latin typeface="+mj-lt"/>
              </a:rPr>
              <a:t>q</a:t>
            </a:r>
            <a:r>
              <a:rPr lang="en-US" baseline="-25000" dirty="0" err="1" smtClean="0">
                <a:solidFill>
                  <a:schemeClr val="tx1"/>
                </a:solidFill>
                <a:latin typeface="+mj-lt"/>
              </a:rPr>
              <a:t>∩</a:t>
            </a:r>
            <a:r>
              <a:rPr lang="en-US" i="1" baseline="-25000" dirty="0" err="1" smtClean="0">
                <a:solidFill>
                  <a:schemeClr val="tx1"/>
                </a:solidFill>
                <a:latin typeface="+mj-lt"/>
              </a:rPr>
              <a:t>d</a:t>
            </a:r>
            <a:r>
              <a:rPr lang="en-US" i="1" baseline="-25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(1 + log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tf</a:t>
            </a:r>
            <a:r>
              <a:rPr lang="en-US" i="1" baseline="-25000" dirty="0" err="1" smtClean="0">
                <a:solidFill>
                  <a:schemeClr val="tx1"/>
                </a:solidFill>
                <a:latin typeface="+mj-lt"/>
              </a:rPr>
              <a:t>t</a:t>
            </a:r>
            <a:r>
              <a:rPr lang="en-US" baseline="-25000" dirty="0" err="1" smtClean="0">
                <a:solidFill>
                  <a:schemeClr val="tx1"/>
                </a:solidFill>
                <a:latin typeface="+mj-lt"/>
              </a:rPr>
              <a:t>,</a:t>
            </a:r>
            <a:r>
              <a:rPr lang="en-US" i="1" baseline="-25000" dirty="0" err="1" smtClean="0">
                <a:solidFill>
                  <a:schemeClr val="tx1"/>
                </a:solidFill>
                <a:latin typeface="+mj-lt"/>
              </a:rPr>
              <a:t>d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)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The score is 0 if none of the query terms is present in the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document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pic>
        <p:nvPicPr>
          <p:cNvPr id="8" name="Picture 7" descr="626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1779" y="2357430"/>
            <a:ext cx="5189999" cy="900000"/>
          </a:xfrm>
          <a:prstGeom prst="rect">
            <a:avLst/>
          </a:prstGeom>
        </p:spPr>
      </p:pic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071934" y="4929198"/>
          <a:ext cx="538200" cy="468000"/>
        </p:xfrm>
        <a:graphic>
          <a:graphicData uri="http://schemas.openxmlformats.org/presentationml/2006/ole">
            <p:oleObj spid="_x0000_s1026" name="Vergelijking" r:id="rId5" imgW="291960" imgH="253800" progId="Equation.3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27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Exercise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928826"/>
            <a:ext cx="828680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00B050"/>
                </a:solidFill>
                <a:latin typeface="+mj-lt"/>
              </a:rPr>
              <a:t>Compute the </a:t>
            </a:r>
            <a:r>
              <a:rPr lang="en-US" dirty="0" err="1" smtClean="0">
                <a:solidFill>
                  <a:srgbClr val="00B050"/>
                </a:solidFill>
                <a:latin typeface="+mj-lt"/>
              </a:rPr>
              <a:t>Jaccard</a:t>
            </a:r>
            <a:r>
              <a:rPr lang="en-US" dirty="0" smtClean="0">
                <a:solidFill>
                  <a:srgbClr val="00B050"/>
                </a:solidFill>
                <a:latin typeface="+mj-lt"/>
              </a:rPr>
              <a:t> matching score and the </a:t>
            </a:r>
            <a:r>
              <a:rPr lang="en-US" dirty="0" err="1" smtClean="0">
                <a:solidFill>
                  <a:srgbClr val="00B050"/>
                </a:solidFill>
                <a:latin typeface="+mj-lt"/>
              </a:rPr>
              <a:t>tf</a:t>
            </a:r>
            <a:r>
              <a:rPr lang="en-US" dirty="0" smtClean="0">
                <a:solidFill>
                  <a:srgbClr val="00B050"/>
                </a:solidFill>
                <a:latin typeface="+mj-lt"/>
              </a:rPr>
              <a:t> matching score for the following query-document pairs.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q: [information on cars] d: “all you’ve ever wanted to know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about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cars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”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q: [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information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on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cars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] d: “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information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on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trucks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fr-FR" dirty="0" smtClean="0">
                <a:solidFill>
                  <a:schemeClr val="tx1"/>
                </a:solidFill>
                <a:latin typeface="+mj-lt"/>
              </a:rPr>
              <a:t>information on planes, information on trains”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q: [red cars and red trucks] d: “cops stop red cars more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often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”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>
          <a:xfrm>
            <a:off x="214313" y="104775"/>
            <a:ext cx="8223250" cy="1306513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de-DE" dirty="0" smtClean="0"/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138113" y="1714488"/>
            <a:ext cx="8505825" cy="47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❶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 Recap </a:t>
            </a:r>
            <a:endParaRPr lang="en-US" sz="3200" dirty="0">
              <a:solidFill>
                <a:srgbClr val="BDD3E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❷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>
                <a:solidFill>
                  <a:srgbClr val="336699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Why ranked retrieval? </a:t>
            </a:r>
            <a:endParaRPr lang="en-US" sz="3200" dirty="0">
              <a:solidFill>
                <a:srgbClr val="BDD3E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❸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 Term frequency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70000"/>
              <a:buFont typeface="Calibri" charset="0"/>
              <a:buChar char="❹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 </a:t>
            </a:r>
            <a:r>
              <a:rPr lang="en-US" sz="3200" dirty="0" err="1" smtClean="0">
                <a:solidFill>
                  <a:srgbClr val="336699"/>
                </a:solidFill>
                <a:latin typeface="Calibri" charset="0"/>
              </a:rPr>
              <a:t>tf-idf</a:t>
            </a:r>
            <a:r>
              <a:rPr lang="en-US" sz="3200" dirty="0" smtClean="0">
                <a:solidFill>
                  <a:srgbClr val="336699"/>
                </a:solidFill>
                <a:latin typeface="Calibri" charset="0"/>
              </a:rPr>
              <a:t> weighting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 The vector space model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8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200" dirty="0" smtClean="0">
              <a:solidFill>
                <a:srgbClr val="33669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8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200" dirty="0" smtClean="0">
              <a:solidFill>
                <a:srgbClr val="336699"/>
              </a:solidFill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29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Frequency in document vs. frequency in collection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2286016"/>
            <a:ext cx="828680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In addition, to term frequency (the frequency of the term in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the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document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) . . 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. . .we also want to use the frequency of the term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in the collection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for weighting and ranking.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>
          <a:xfrm>
            <a:off x="214313" y="104775"/>
            <a:ext cx="8223250" cy="1306513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de-DE" dirty="0" smtClean="0"/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138113" y="1714488"/>
            <a:ext cx="8505825" cy="47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70000"/>
              <a:buFont typeface="Calibri" charset="0"/>
              <a:buChar char="❶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336699"/>
                </a:solidFill>
                <a:latin typeface="Calibri" charset="0"/>
              </a:rPr>
              <a:t> Recap </a:t>
            </a:r>
            <a:endParaRPr lang="en-US" sz="3200" dirty="0">
              <a:solidFill>
                <a:srgbClr val="33669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❷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>
                <a:solidFill>
                  <a:srgbClr val="336699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Why ranked retrieval? </a:t>
            </a:r>
            <a:endParaRPr lang="en-US" sz="3200" dirty="0">
              <a:solidFill>
                <a:srgbClr val="BDD3E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❸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 Term frequency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❹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 </a:t>
            </a:r>
            <a:r>
              <a:rPr lang="en-US" sz="3200" dirty="0" err="1" smtClean="0">
                <a:solidFill>
                  <a:srgbClr val="BDD3E9"/>
                </a:solidFill>
                <a:latin typeface="Calibri" charset="0"/>
              </a:rPr>
              <a:t>tf-idf</a:t>
            </a: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 weighting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 The vector space model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8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200" dirty="0" smtClean="0">
              <a:solidFill>
                <a:srgbClr val="33669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8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200" dirty="0" smtClean="0">
              <a:solidFill>
                <a:srgbClr val="336699"/>
              </a:solidFill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30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Desired weight for rare terms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2286016"/>
            <a:ext cx="828680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Rare terms are more informative than frequent terms.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Consider a term in the query that is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 rare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in the collection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(e.g., 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ARACHNOCENTRIC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).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A document containing this term is very likely to be relevant.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→ We want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high weights for rare terms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like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ARACHNOCENTRIC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31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Desired weight for frequent terms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785926"/>
            <a:ext cx="828680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Frequent terms are less informative than rare terms.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Consider a term in the query that is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frequent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in the collection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(e.g., 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GOOD, INCREASE, LINE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).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A document containing this term is more likely to be relevant than a document that doesn’t . . 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. . . but words like 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GOOD, INCREASE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and 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LINE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are not sure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indicators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of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relevance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→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For frequent terms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like 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GOOD, INCREASE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and 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LINE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, we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want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positive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weights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. . 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. . . but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lower weights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than for rare terms.</a:t>
            </a:r>
            <a:endParaRPr lang="en-US" dirty="0" smtClean="0">
              <a:solidFill>
                <a:srgbClr val="0070C0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32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Document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frequency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857388"/>
            <a:ext cx="828680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We want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high weights for rare terms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like 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ARACHNOCENTRIC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We want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low (positive) weights for frequent words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like 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GOOD, INCREASE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and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LINE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We will use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document frequency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to factor this into computing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the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matching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score.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The document frequency is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the number of documents in the collection that the term occurs in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33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idf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weight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571612"/>
            <a:ext cx="828680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tx1"/>
                </a:solidFill>
                <a:latin typeface="+mj-lt"/>
              </a:rPr>
              <a:t>df</a:t>
            </a:r>
            <a:r>
              <a:rPr lang="en-US" i="1" baseline="-25000" dirty="0" err="1" smtClean="0">
                <a:solidFill>
                  <a:schemeClr val="tx1"/>
                </a:solidFill>
                <a:latin typeface="+mj-lt"/>
              </a:rPr>
              <a:t>t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is the document frequency, the number of documents that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i="1" dirty="0" smtClean="0">
                <a:solidFill>
                  <a:schemeClr val="tx1"/>
                </a:solidFill>
                <a:latin typeface="+mj-lt"/>
              </a:rPr>
              <a:t>t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occurs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in.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err="1" smtClean="0">
                <a:solidFill>
                  <a:srgbClr val="0070C0"/>
                </a:solidFill>
                <a:latin typeface="+mj-lt"/>
              </a:rPr>
              <a:t>df</a:t>
            </a:r>
            <a:r>
              <a:rPr lang="en-US" i="1" baseline="-25000" dirty="0" err="1" smtClean="0">
                <a:solidFill>
                  <a:srgbClr val="0070C0"/>
                </a:solidFill>
                <a:latin typeface="+mj-lt"/>
              </a:rPr>
              <a:t>t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is an inverse measure of the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j-lt"/>
              </a:rPr>
              <a:t>informativeness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of term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t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We define the </a:t>
            </a:r>
            <a:r>
              <a:rPr lang="en-US" dirty="0" err="1" smtClean="0">
                <a:solidFill>
                  <a:srgbClr val="0070C0"/>
                </a:solidFill>
                <a:latin typeface="+mj-lt"/>
              </a:rPr>
              <a:t>idf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 weight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of term t as follows: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   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(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N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is the number of documents in the collection.)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err="1" smtClean="0">
                <a:solidFill>
                  <a:srgbClr val="0070C0"/>
                </a:solidFill>
                <a:latin typeface="+mj-lt"/>
              </a:rPr>
              <a:t>idf</a:t>
            </a:r>
            <a:r>
              <a:rPr lang="en-US" i="1" baseline="-25000" dirty="0" err="1" smtClean="0">
                <a:solidFill>
                  <a:srgbClr val="0070C0"/>
                </a:solidFill>
                <a:latin typeface="+mj-lt"/>
              </a:rPr>
              <a:t>t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is a measure of the </a:t>
            </a:r>
            <a:r>
              <a:rPr lang="en-US" dirty="0" err="1" smtClean="0">
                <a:solidFill>
                  <a:srgbClr val="0070C0"/>
                </a:solidFill>
                <a:latin typeface="+mj-lt"/>
              </a:rPr>
              <a:t>informativeness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of the term.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[log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N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/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df</a:t>
            </a:r>
            <a:r>
              <a:rPr lang="en-US" i="1" baseline="-25000" dirty="0" err="1" smtClean="0">
                <a:solidFill>
                  <a:schemeClr val="tx1"/>
                </a:solidFill>
                <a:latin typeface="+mj-lt"/>
              </a:rPr>
              <a:t>t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] instead of [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N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/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df</a:t>
            </a:r>
            <a:r>
              <a:rPr lang="en-US" i="1" baseline="-25000" dirty="0" err="1" smtClean="0">
                <a:solidFill>
                  <a:schemeClr val="tx1"/>
                </a:solidFill>
                <a:latin typeface="+mj-lt"/>
              </a:rPr>
              <a:t>t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] to “dampen” the effect of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idf</a:t>
            </a: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Note that we use the log transformation for both term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frequency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and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document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frequency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pic>
        <p:nvPicPr>
          <p:cNvPr id="8" name="Picture 7" descr="63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5299" y="3315942"/>
            <a:ext cx="2155653" cy="8280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34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Examples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for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idf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571612"/>
            <a:ext cx="828680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00B050"/>
                </a:solidFill>
                <a:latin typeface="+mj-lt"/>
              </a:rPr>
              <a:t>Compute </a:t>
            </a:r>
            <a:r>
              <a:rPr lang="en-US" dirty="0" err="1" smtClean="0">
                <a:solidFill>
                  <a:srgbClr val="00B050"/>
                </a:solidFill>
                <a:latin typeface="+mj-lt"/>
              </a:rPr>
              <a:t>idf</a:t>
            </a:r>
            <a:r>
              <a:rPr lang="en-US" i="1" baseline="-25000" dirty="0" err="1" smtClean="0">
                <a:solidFill>
                  <a:srgbClr val="00B050"/>
                </a:solidFill>
                <a:latin typeface="+mj-lt"/>
              </a:rPr>
              <a:t>t</a:t>
            </a:r>
            <a:r>
              <a:rPr lang="en-US" dirty="0" smtClean="0">
                <a:solidFill>
                  <a:srgbClr val="00B050"/>
                </a:solidFill>
                <a:latin typeface="+mj-lt"/>
              </a:rPr>
              <a:t> using the formula: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000100" y="2258692"/>
          <a:ext cx="5072098" cy="27432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032000"/>
                <a:gridCol w="1754214"/>
                <a:gridCol w="1285884"/>
              </a:tblGrid>
              <a:tr h="370840">
                <a:tc>
                  <a:txBody>
                    <a:bodyPr/>
                    <a:lstStyle/>
                    <a:p>
                      <a:pPr rtl="0"/>
                      <a:r>
                        <a:rPr lang="de-DE" sz="2400" b="0" kern="1200" baseline="0" dirty="0" err="1" smtClean="0"/>
                        <a:t>term</a:t>
                      </a:r>
                      <a:endParaRPr lang="de-DE" sz="24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de-DE" sz="2400" b="0" dirty="0" err="1" smtClean="0"/>
                        <a:t>df</a:t>
                      </a:r>
                      <a:r>
                        <a:rPr lang="de-DE" sz="2400" b="0" i="1" baseline="-25000" dirty="0" err="1" smtClean="0"/>
                        <a:t>t</a:t>
                      </a:r>
                      <a:endParaRPr lang="de-DE" sz="2400" b="0" i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de-DE" sz="2400" b="0" dirty="0" err="1" smtClean="0"/>
                        <a:t>idf</a:t>
                      </a:r>
                      <a:r>
                        <a:rPr lang="de-DE" sz="2400" b="0" i="1" baseline="-25000" dirty="0" err="1" smtClean="0"/>
                        <a:t>t</a:t>
                      </a:r>
                      <a:endParaRPr lang="de-DE" sz="2400" b="0" i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0"/>
                      <a:r>
                        <a:rPr lang="de-DE" sz="2400" kern="1200" baseline="0" dirty="0" err="1" smtClean="0"/>
                        <a:t>calpurnia</a:t>
                      </a:r>
                      <a:endParaRPr lang="de-DE" sz="2400" kern="1200" baseline="0" dirty="0" smtClean="0"/>
                    </a:p>
                    <a:p>
                      <a:pPr rtl="0"/>
                      <a:r>
                        <a:rPr lang="de-DE" sz="2400" kern="1200" baseline="0" dirty="0" err="1" smtClean="0"/>
                        <a:t>animal</a:t>
                      </a:r>
                      <a:endParaRPr lang="de-DE" sz="2400" kern="1200" baseline="0" dirty="0" smtClean="0"/>
                    </a:p>
                    <a:p>
                      <a:pPr rtl="0"/>
                      <a:r>
                        <a:rPr lang="de-DE" sz="2400" kern="1200" baseline="0" dirty="0" err="1" smtClean="0"/>
                        <a:t>sunday</a:t>
                      </a:r>
                      <a:endParaRPr lang="de-DE" sz="2400" kern="1200" baseline="0" dirty="0" smtClean="0"/>
                    </a:p>
                    <a:p>
                      <a:pPr rtl="0"/>
                      <a:r>
                        <a:rPr lang="de-DE" sz="2400" kern="1200" baseline="0" dirty="0" err="1" smtClean="0"/>
                        <a:t>fly</a:t>
                      </a:r>
                      <a:endParaRPr lang="de-DE" sz="2400" kern="1200" baseline="0" dirty="0" smtClean="0"/>
                    </a:p>
                    <a:p>
                      <a:pPr rtl="0"/>
                      <a:r>
                        <a:rPr lang="de-DE" sz="2400" kern="1200" baseline="0" dirty="0" err="1" smtClean="0"/>
                        <a:t>under</a:t>
                      </a:r>
                      <a:endParaRPr lang="de-DE" sz="2400" kern="1200" baseline="0" dirty="0" smtClean="0"/>
                    </a:p>
                    <a:p>
                      <a:pPr rtl="0"/>
                      <a:r>
                        <a:rPr lang="de-DE" sz="2400" kern="1200" baseline="0" dirty="0" err="1" smtClean="0"/>
                        <a:t>the</a:t>
                      </a:r>
                      <a:endParaRPr lang="de-DE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de-DE" sz="2400" dirty="0" smtClean="0"/>
                        <a:t>1</a:t>
                      </a:r>
                    </a:p>
                    <a:p>
                      <a:pPr algn="r" rtl="0"/>
                      <a:r>
                        <a:rPr lang="de-DE" sz="2400" dirty="0" smtClean="0"/>
                        <a:t>100</a:t>
                      </a:r>
                    </a:p>
                    <a:p>
                      <a:pPr algn="r" rtl="0"/>
                      <a:r>
                        <a:rPr lang="de-DE" sz="2400" dirty="0" smtClean="0"/>
                        <a:t>1000</a:t>
                      </a:r>
                    </a:p>
                    <a:p>
                      <a:pPr algn="r" rtl="0"/>
                      <a:r>
                        <a:rPr lang="de-DE" sz="2400" dirty="0" smtClean="0"/>
                        <a:t>10,000</a:t>
                      </a:r>
                    </a:p>
                    <a:p>
                      <a:pPr algn="r" rtl="0"/>
                      <a:r>
                        <a:rPr lang="de-DE" sz="2400" dirty="0" smtClean="0"/>
                        <a:t>100,000</a:t>
                      </a:r>
                    </a:p>
                    <a:p>
                      <a:pPr algn="r" rtl="0"/>
                      <a:r>
                        <a:rPr lang="de-DE" sz="2400" dirty="0" smtClean="0"/>
                        <a:t>1,000,000</a:t>
                      </a:r>
                      <a:endParaRPr lang="de-DE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de-DE" sz="2400" dirty="0" smtClean="0"/>
                        <a:t>6</a:t>
                      </a:r>
                    </a:p>
                    <a:p>
                      <a:pPr algn="r" rtl="0"/>
                      <a:r>
                        <a:rPr lang="de-DE" sz="2400" dirty="0" smtClean="0"/>
                        <a:t>4</a:t>
                      </a:r>
                    </a:p>
                    <a:p>
                      <a:pPr algn="r" rtl="0"/>
                      <a:r>
                        <a:rPr lang="de-DE" sz="2400" dirty="0" smtClean="0"/>
                        <a:t>3</a:t>
                      </a:r>
                    </a:p>
                    <a:p>
                      <a:pPr algn="r" rtl="0"/>
                      <a:r>
                        <a:rPr lang="de-DE" sz="2400" dirty="0" smtClean="0"/>
                        <a:t>2</a:t>
                      </a:r>
                    </a:p>
                    <a:p>
                      <a:pPr algn="r" rtl="0"/>
                      <a:r>
                        <a:rPr lang="de-DE" sz="2400" dirty="0" smtClean="0"/>
                        <a:t>1</a:t>
                      </a:r>
                    </a:p>
                    <a:p>
                      <a:pPr algn="r" rtl="0"/>
                      <a:r>
                        <a:rPr lang="de-DE" sz="2400" dirty="0" smtClean="0"/>
                        <a:t>0</a:t>
                      </a:r>
                      <a:endParaRPr lang="de-DE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" name="Picture 9" descr="63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5320" y="1571612"/>
            <a:ext cx="2558514" cy="5760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35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Effect of </a:t>
            </a:r>
            <a:r>
              <a:rPr lang="en-US" sz="3600" dirty="0" err="1" smtClean="0">
                <a:solidFill>
                  <a:schemeClr val="tx1"/>
                </a:solidFill>
                <a:latin typeface="+mj-lt"/>
              </a:rPr>
              <a:t>idf</a:t>
            </a:r>
            <a:r>
              <a:rPr lang="en-US" sz="3600" dirty="0" smtClean="0">
                <a:solidFill>
                  <a:schemeClr val="tx1"/>
                </a:solidFill>
                <a:latin typeface="+mj-lt"/>
              </a:rPr>
              <a:t> on ranking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2071702"/>
            <a:ext cx="8286808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tx1"/>
                </a:solidFill>
                <a:latin typeface="+mj-lt"/>
              </a:rPr>
              <a:t>idf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affects the ranking of documents for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queries with at least </a:t>
            </a:r>
            <a:r>
              <a:rPr lang="de-DE" dirty="0" err="1" smtClean="0">
                <a:solidFill>
                  <a:srgbClr val="0070C0"/>
                </a:solidFill>
                <a:latin typeface="+mj-lt"/>
              </a:rPr>
              <a:t>two</a:t>
            </a:r>
            <a:r>
              <a:rPr lang="de-DE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rgbClr val="0070C0"/>
                </a:solidFill>
                <a:latin typeface="+mj-lt"/>
              </a:rPr>
              <a:t>terms</a:t>
            </a:r>
            <a:r>
              <a:rPr lang="de-DE" dirty="0" smtClean="0">
                <a:solidFill>
                  <a:srgbClr val="0070C0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For example, in the query “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arachnocentric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line”,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idf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weighting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increases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the relative weight of 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ARACHNOCENTRIC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and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decreases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the relative weight of 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LINE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tx1"/>
                </a:solidFill>
                <a:latin typeface="+mj-lt"/>
              </a:rPr>
              <a:t>idf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has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little effect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on ranking for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one-term queries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36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400" dirty="0" err="1" smtClean="0">
                <a:solidFill>
                  <a:schemeClr val="tx1"/>
                </a:solidFill>
                <a:latin typeface="+mj-lt"/>
              </a:rPr>
              <a:t>Collection</a:t>
            </a:r>
            <a:r>
              <a:rPr lang="de-DE" sz="34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400" dirty="0" err="1" smtClean="0">
                <a:solidFill>
                  <a:schemeClr val="tx1"/>
                </a:solidFill>
                <a:latin typeface="+mj-lt"/>
              </a:rPr>
              <a:t>frequency</a:t>
            </a:r>
            <a:r>
              <a:rPr lang="de-DE" sz="3400" dirty="0" smtClean="0">
                <a:solidFill>
                  <a:schemeClr val="tx1"/>
                </a:solidFill>
                <a:latin typeface="+mj-lt"/>
              </a:rPr>
              <a:t> vs. </a:t>
            </a:r>
            <a:r>
              <a:rPr lang="de-DE" sz="3400" dirty="0" err="1" smtClean="0">
                <a:solidFill>
                  <a:schemeClr val="tx1"/>
                </a:solidFill>
                <a:latin typeface="+mj-lt"/>
              </a:rPr>
              <a:t>Document</a:t>
            </a:r>
            <a:r>
              <a:rPr lang="de-DE" sz="34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400" dirty="0" err="1" smtClean="0">
                <a:solidFill>
                  <a:schemeClr val="tx1"/>
                </a:solidFill>
                <a:latin typeface="+mj-lt"/>
              </a:rPr>
              <a:t>frequency</a:t>
            </a:r>
            <a:endParaRPr lang="en-US" sz="34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85720" y="3071810"/>
            <a:ext cx="8286808" cy="400052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Collection frequency of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t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: number of tokens of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t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in the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collection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Document frequency of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t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: number of documents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t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occurs in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err="1" smtClean="0">
                <a:solidFill>
                  <a:srgbClr val="00B050"/>
                </a:solidFill>
                <a:latin typeface="+mj-lt"/>
              </a:rPr>
              <a:t>Why</a:t>
            </a:r>
            <a:r>
              <a:rPr lang="de-DE" dirty="0" smtClean="0">
                <a:solidFill>
                  <a:srgbClr val="00B050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rgbClr val="00B050"/>
                </a:solidFill>
                <a:latin typeface="+mj-lt"/>
              </a:rPr>
              <a:t>these</a:t>
            </a:r>
            <a:r>
              <a:rPr lang="de-DE" dirty="0" smtClean="0">
                <a:solidFill>
                  <a:srgbClr val="00B050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rgbClr val="00B050"/>
                </a:solidFill>
                <a:latin typeface="+mj-lt"/>
              </a:rPr>
              <a:t>numbers</a:t>
            </a:r>
            <a:r>
              <a:rPr lang="de-DE" dirty="0" smtClean="0">
                <a:solidFill>
                  <a:srgbClr val="00B050"/>
                </a:solidFill>
                <a:latin typeface="+mj-lt"/>
              </a:rPr>
              <a:t>?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00B050"/>
                </a:solidFill>
                <a:latin typeface="+mj-lt"/>
              </a:rPr>
              <a:t>Which word is a better search term (and should get a higher </a:t>
            </a:r>
            <a:r>
              <a:rPr lang="de-DE" dirty="0" err="1" smtClean="0">
                <a:solidFill>
                  <a:srgbClr val="00B050"/>
                </a:solidFill>
                <a:latin typeface="+mj-lt"/>
              </a:rPr>
              <a:t>weight</a:t>
            </a:r>
            <a:r>
              <a:rPr lang="de-DE" dirty="0" smtClean="0">
                <a:solidFill>
                  <a:srgbClr val="00B050"/>
                </a:solidFill>
                <a:latin typeface="+mj-lt"/>
              </a:rPr>
              <a:t>)?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This example suggests that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df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(and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idf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) is better for weighting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than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cf (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and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“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icf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”).</a:t>
            </a: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857224" y="1615750"/>
          <a:ext cx="7643865" cy="1418592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652727"/>
                <a:gridCol w="2547955"/>
                <a:gridCol w="3443183"/>
              </a:tblGrid>
              <a:tr h="656592">
                <a:tc>
                  <a:txBody>
                    <a:bodyPr/>
                    <a:lstStyle/>
                    <a:p>
                      <a:r>
                        <a:rPr lang="de-DE" sz="2200" b="0" dirty="0" err="1" smtClean="0"/>
                        <a:t>word</a:t>
                      </a:r>
                      <a:endParaRPr lang="de-DE" sz="2200" b="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2200" b="0" dirty="0" err="1" smtClean="0"/>
                        <a:t>collection</a:t>
                      </a:r>
                      <a:r>
                        <a:rPr lang="de-DE" sz="2200" b="0" baseline="0" dirty="0" smtClean="0"/>
                        <a:t> </a:t>
                      </a:r>
                      <a:r>
                        <a:rPr lang="de-DE" sz="2200" b="0" baseline="0" dirty="0" err="1" smtClean="0"/>
                        <a:t>frequency</a:t>
                      </a:r>
                      <a:endParaRPr lang="de-DE" sz="2200" b="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2200" b="0" dirty="0" err="1" smtClean="0"/>
                        <a:t>document</a:t>
                      </a:r>
                      <a:r>
                        <a:rPr lang="de-DE" sz="2200" b="0" dirty="0" smtClean="0"/>
                        <a:t>  </a:t>
                      </a:r>
                      <a:r>
                        <a:rPr lang="de-DE" sz="2200" b="0" dirty="0" err="1" smtClean="0"/>
                        <a:t>frequency</a:t>
                      </a:r>
                      <a:endParaRPr lang="de-DE" sz="2200" b="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6592">
                <a:tc>
                  <a:txBody>
                    <a:bodyPr/>
                    <a:lstStyle/>
                    <a:p>
                      <a:r>
                        <a:rPr lang="de-DE" sz="2200" dirty="0" smtClean="0"/>
                        <a:t>INSURANCE</a:t>
                      </a:r>
                    </a:p>
                    <a:p>
                      <a:r>
                        <a:rPr lang="de-DE" sz="2200" dirty="0" smtClean="0"/>
                        <a:t>TRY</a:t>
                      </a:r>
                      <a:endParaRPr lang="de-DE" sz="2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2200" dirty="0" smtClean="0"/>
                        <a:t>10440</a:t>
                      </a:r>
                    </a:p>
                    <a:p>
                      <a:pPr algn="r"/>
                      <a:r>
                        <a:rPr lang="de-DE" sz="2200" dirty="0" smtClean="0"/>
                        <a:t>10422</a:t>
                      </a:r>
                      <a:endParaRPr lang="de-DE" sz="2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2200" dirty="0" smtClean="0"/>
                        <a:t>3997</a:t>
                      </a:r>
                    </a:p>
                    <a:p>
                      <a:pPr algn="r"/>
                      <a:r>
                        <a:rPr lang="de-DE" sz="2200" dirty="0" smtClean="0"/>
                        <a:t>8760</a:t>
                      </a:r>
                      <a:endParaRPr lang="de-DE" sz="2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37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tf-idf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weighting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85720" y="1643050"/>
            <a:ext cx="8286808" cy="464347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The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tf-idf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weight of a term is the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product of its </a:t>
            </a:r>
            <a:r>
              <a:rPr lang="en-US" dirty="0" err="1" smtClean="0">
                <a:solidFill>
                  <a:srgbClr val="0070C0"/>
                </a:solidFill>
                <a:latin typeface="+mj-lt"/>
              </a:rPr>
              <a:t>tf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 weight and </a:t>
            </a:r>
            <a:r>
              <a:rPr lang="de-DE" dirty="0" err="1" smtClean="0">
                <a:solidFill>
                  <a:srgbClr val="0070C0"/>
                </a:solidFill>
                <a:latin typeface="+mj-lt"/>
              </a:rPr>
              <a:t>its</a:t>
            </a:r>
            <a:r>
              <a:rPr lang="de-DE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rgbClr val="0070C0"/>
                </a:solidFill>
                <a:latin typeface="+mj-lt"/>
              </a:rPr>
              <a:t>idf</a:t>
            </a:r>
            <a:r>
              <a:rPr lang="de-DE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rgbClr val="0070C0"/>
                </a:solidFill>
                <a:latin typeface="+mj-lt"/>
              </a:rPr>
              <a:t>weight</a:t>
            </a:r>
            <a:r>
              <a:rPr lang="de-DE" dirty="0" smtClean="0">
                <a:solidFill>
                  <a:srgbClr val="0070C0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de-DE" sz="1400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de-DE" sz="1400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endParaRPr lang="de-DE" sz="1400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err="1" smtClean="0">
                <a:solidFill>
                  <a:schemeClr val="tx1"/>
                </a:solidFill>
                <a:latin typeface="+mj-lt"/>
              </a:rPr>
              <a:t>tf-weight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err="1" smtClean="0">
                <a:solidFill>
                  <a:schemeClr val="tx1"/>
                </a:solidFill>
                <a:latin typeface="+mj-lt"/>
              </a:rPr>
              <a:t>idf-weight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Best known weighting scheme in information retrieval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Note: the “-” in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tf-idf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is a hyphen, not a minus sign!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Alternative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names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: tf.idf,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tf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x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idf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pic>
        <p:nvPicPr>
          <p:cNvPr id="9" name="Picture 8" descr="637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5072" y="2565562"/>
            <a:ext cx="3960002" cy="7920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38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Summary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tf-idf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85720" y="2000240"/>
            <a:ext cx="8286808" cy="464347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Assign a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tf-idf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weight for each term t in each document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d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:</a:t>
            </a: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The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tf-idf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weight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. . .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. . . increases with the number of occurrences within a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document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. (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term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frequency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)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. . . increases with the rarity of the term in the collection. 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(inverse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document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frequency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)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pic>
        <p:nvPicPr>
          <p:cNvPr id="8" name="Picture 7" descr="63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4414" y="2424934"/>
            <a:ext cx="3647366" cy="5040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39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85828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400" dirty="0" smtClean="0">
                <a:solidFill>
                  <a:schemeClr val="tx1"/>
                </a:solidFill>
                <a:latin typeface="+mj-lt"/>
              </a:rPr>
              <a:t>Exercise: Term, collection and document frequency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85720" y="4857760"/>
            <a:ext cx="8286808" cy="242889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00B050"/>
                </a:solidFill>
                <a:latin typeface="+mj-lt"/>
              </a:rPr>
              <a:t>Relationship between </a:t>
            </a:r>
            <a:r>
              <a:rPr lang="en-US" dirty="0" err="1" smtClean="0">
                <a:solidFill>
                  <a:srgbClr val="00B050"/>
                </a:solidFill>
                <a:latin typeface="+mj-lt"/>
              </a:rPr>
              <a:t>df</a:t>
            </a:r>
            <a:r>
              <a:rPr lang="en-US" dirty="0" smtClean="0">
                <a:solidFill>
                  <a:srgbClr val="00B050"/>
                </a:solidFill>
                <a:latin typeface="+mj-lt"/>
              </a:rPr>
              <a:t> and </a:t>
            </a:r>
            <a:r>
              <a:rPr lang="en-US" dirty="0" err="1" smtClean="0">
                <a:solidFill>
                  <a:srgbClr val="00B050"/>
                </a:solidFill>
                <a:latin typeface="+mj-lt"/>
              </a:rPr>
              <a:t>cf</a:t>
            </a:r>
            <a:r>
              <a:rPr lang="en-US" dirty="0" smtClean="0">
                <a:solidFill>
                  <a:srgbClr val="00B050"/>
                </a:solidFill>
                <a:latin typeface="+mj-lt"/>
              </a:rPr>
              <a:t>?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00B050"/>
                </a:solidFill>
                <a:latin typeface="+mj-lt"/>
              </a:rPr>
              <a:t>Relationship between </a:t>
            </a:r>
            <a:r>
              <a:rPr lang="en-US" dirty="0" err="1" smtClean="0">
                <a:solidFill>
                  <a:srgbClr val="00B050"/>
                </a:solidFill>
                <a:latin typeface="+mj-lt"/>
              </a:rPr>
              <a:t>tf</a:t>
            </a:r>
            <a:r>
              <a:rPr lang="en-US" dirty="0" smtClean="0">
                <a:solidFill>
                  <a:srgbClr val="00B050"/>
                </a:solidFill>
                <a:latin typeface="+mj-lt"/>
              </a:rPr>
              <a:t> and </a:t>
            </a:r>
            <a:r>
              <a:rPr lang="en-US" dirty="0" err="1" smtClean="0">
                <a:solidFill>
                  <a:srgbClr val="00B050"/>
                </a:solidFill>
                <a:latin typeface="+mj-lt"/>
              </a:rPr>
              <a:t>cf</a:t>
            </a:r>
            <a:r>
              <a:rPr lang="en-US" dirty="0" smtClean="0">
                <a:solidFill>
                  <a:srgbClr val="00B050"/>
                </a:solidFill>
                <a:latin typeface="+mj-lt"/>
              </a:rPr>
              <a:t>?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00B050"/>
                </a:solidFill>
                <a:latin typeface="+mj-lt"/>
              </a:rPr>
              <a:t>Relationship between </a:t>
            </a:r>
            <a:r>
              <a:rPr lang="en-US" dirty="0" err="1" smtClean="0">
                <a:solidFill>
                  <a:srgbClr val="00B050"/>
                </a:solidFill>
                <a:latin typeface="+mj-lt"/>
              </a:rPr>
              <a:t>tf</a:t>
            </a:r>
            <a:r>
              <a:rPr lang="en-US" dirty="0" smtClean="0">
                <a:solidFill>
                  <a:srgbClr val="00B050"/>
                </a:solidFill>
                <a:latin typeface="+mj-lt"/>
              </a:rPr>
              <a:t> and </a:t>
            </a:r>
            <a:r>
              <a:rPr lang="en-US" dirty="0" err="1" smtClean="0">
                <a:solidFill>
                  <a:srgbClr val="00B050"/>
                </a:solidFill>
                <a:latin typeface="+mj-lt"/>
              </a:rPr>
              <a:t>df</a:t>
            </a:r>
            <a:r>
              <a:rPr lang="en-US" dirty="0" smtClean="0">
                <a:solidFill>
                  <a:srgbClr val="00B050"/>
                </a:solidFill>
                <a:latin typeface="+mj-lt"/>
              </a:rPr>
              <a:t>?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42910" y="1571612"/>
          <a:ext cx="7786742" cy="3071834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571768"/>
                <a:gridCol w="1022112"/>
                <a:gridCol w="4192862"/>
              </a:tblGrid>
              <a:tr h="466294">
                <a:tc>
                  <a:txBody>
                    <a:bodyPr/>
                    <a:lstStyle/>
                    <a:p>
                      <a:r>
                        <a:rPr lang="de-DE" sz="22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Quantity</a:t>
                      </a:r>
                      <a:endParaRPr lang="de-DE" sz="2200" b="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Symbol</a:t>
                      </a:r>
                      <a:endParaRPr lang="de-DE" sz="2200" b="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22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Definition</a:t>
                      </a:r>
                      <a:endParaRPr lang="de-DE" sz="2200" b="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5540">
                <a:tc>
                  <a:txBody>
                    <a:bodyPr/>
                    <a:lstStyle/>
                    <a:p>
                      <a:pPr>
                        <a:spcBef>
                          <a:spcPts val="700"/>
                        </a:spcBef>
                      </a:pPr>
                      <a:r>
                        <a:rPr lang="en-US" sz="2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term frequency </a:t>
                      </a:r>
                    </a:p>
                    <a:p>
                      <a:pPr>
                        <a:spcBef>
                          <a:spcPts val="700"/>
                        </a:spcBef>
                      </a:pPr>
                      <a:endParaRPr lang="en-US" sz="22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Bef>
                          <a:spcPts val="700"/>
                        </a:spcBef>
                      </a:pPr>
                      <a:r>
                        <a:rPr lang="en-US" sz="2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document frequency </a:t>
                      </a:r>
                    </a:p>
                    <a:p>
                      <a:pPr>
                        <a:spcBef>
                          <a:spcPts val="700"/>
                        </a:spcBef>
                      </a:pPr>
                      <a:endParaRPr lang="en-US" sz="22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Bef>
                          <a:spcPts val="700"/>
                        </a:spcBef>
                      </a:pPr>
                      <a:r>
                        <a:rPr lang="en-US" sz="2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collection frequency</a:t>
                      </a:r>
                      <a:endParaRPr lang="de-DE" sz="2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700"/>
                        </a:spcBef>
                      </a:pPr>
                      <a:r>
                        <a:rPr lang="en-US" sz="22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tf</a:t>
                      </a:r>
                      <a:r>
                        <a:rPr lang="en-US" sz="2200" i="1" kern="1200" baseline="-250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t,d</a:t>
                      </a:r>
                      <a:endParaRPr lang="en-US" sz="2200" i="1" kern="1200" baseline="-250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spcBef>
                          <a:spcPts val="700"/>
                        </a:spcBef>
                      </a:pPr>
                      <a:endParaRPr lang="en-US" sz="22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spcBef>
                          <a:spcPts val="700"/>
                        </a:spcBef>
                      </a:pPr>
                      <a:r>
                        <a:rPr lang="en-US" sz="22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df</a:t>
                      </a:r>
                      <a:r>
                        <a:rPr lang="en-US" sz="2200" i="1" kern="1200" baseline="-250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endParaRPr lang="en-US" sz="2200" i="1" kern="1200" baseline="-250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spcBef>
                          <a:spcPts val="700"/>
                        </a:spcBef>
                      </a:pPr>
                      <a:endParaRPr lang="en-US" sz="22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spcBef>
                          <a:spcPts val="700"/>
                        </a:spcBef>
                      </a:pPr>
                      <a:r>
                        <a:rPr lang="en-US" sz="22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cf</a:t>
                      </a:r>
                      <a:r>
                        <a:rPr lang="en-US" sz="2200" i="1" kern="1200" baseline="-250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r>
                        <a:rPr lang="en-US" sz="2200" i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de-DE" sz="2200" i="1" baseline="-25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700"/>
                        </a:spcBef>
                      </a:pPr>
                      <a:r>
                        <a:rPr lang="en-US" sz="2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number of occurrences of </a:t>
                      </a:r>
                      <a:r>
                        <a:rPr lang="en-US" sz="220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r>
                        <a:rPr lang="en-US" sz="2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</a:t>
                      </a:r>
                    </a:p>
                    <a:p>
                      <a:pPr>
                        <a:spcBef>
                          <a:spcPts val="700"/>
                        </a:spcBef>
                      </a:pPr>
                      <a:r>
                        <a:rPr lang="de-DE" sz="220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</a:p>
                    <a:p>
                      <a:pPr>
                        <a:spcBef>
                          <a:spcPts val="700"/>
                        </a:spcBef>
                      </a:pPr>
                      <a:r>
                        <a:rPr lang="en-US" sz="2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number of documents in the</a:t>
                      </a:r>
                    </a:p>
                    <a:p>
                      <a:pPr>
                        <a:spcBef>
                          <a:spcPts val="700"/>
                        </a:spcBef>
                      </a:pPr>
                      <a:r>
                        <a:rPr lang="en-US" sz="2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collection that</a:t>
                      </a:r>
                      <a:r>
                        <a:rPr lang="en-US" sz="220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 </a:t>
                      </a:r>
                      <a:r>
                        <a:rPr lang="en-US" sz="2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occurs in</a:t>
                      </a:r>
                    </a:p>
                    <a:p>
                      <a:pPr>
                        <a:spcBef>
                          <a:spcPts val="700"/>
                        </a:spcBef>
                      </a:pPr>
                      <a:r>
                        <a:rPr lang="en-US" sz="2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total number of occurrences of</a:t>
                      </a:r>
                    </a:p>
                    <a:p>
                      <a:pPr>
                        <a:spcBef>
                          <a:spcPts val="700"/>
                        </a:spcBef>
                      </a:pPr>
                      <a:r>
                        <a:rPr lang="de-DE" sz="220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r>
                        <a:rPr lang="de-DE" sz="2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de-DE" sz="22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de-DE" sz="2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22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collection</a:t>
                      </a:r>
                      <a:endParaRPr lang="de-DE" sz="2200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Heaps’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law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4500562" y="1571612"/>
            <a:ext cx="4286280" cy="457203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/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j-lt"/>
              </a:rPr>
              <a:t>Vocabulary size M as a</a:t>
            </a:r>
          </a:p>
          <a:p>
            <a:pPr lvl="1"/>
            <a:r>
              <a:rPr lang="de-DE" dirty="0" err="1" smtClean="0">
                <a:solidFill>
                  <a:schemeClr val="tx1"/>
                </a:solidFill>
                <a:latin typeface="+mj-lt"/>
              </a:rPr>
              <a:t>function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of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collection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size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/>
            <a:r>
              <a:rPr lang="en-US" i="1" dirty="0" smtClean="0">
                <a:solidFill>
                  <a:schemeClr val="tx1"/>
                </a:solidFill>
                <a:latin typeface="+mj-lt"/>
              </a:rPr>
              <a:t>T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(number of tokens) for</a:t>
            </a:r>
          </a:p>
          <a:p>
            <a:pPr lvl="1"/>
            <a:r>
              <a:rPr lang="de-DE" dirty="0" smtClean="0">
                <a:solidFill>
                  <a:schemeClr val="tx1"/>
                </a:solidFill>
                <a:latin typeface="+mj-lt"/>
              </a:rPr>
              <a:t>Reuters-RCV1.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For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these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/>
            <a:r>
              <a:rPr lang="de-DE" dirty="0" err="1" smtClean="0">
                <a:solidFill>
                  <a:schemeClr val="tx1"/>
                </a:solidFill>
                <a:latin typeface="+mj-lt"/>
              </a:rPr>
              <a:t>data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the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dashed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line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/>
            <a:r>
              <a:rPr lang="de-DE" dirty="0" smtClean="0">
                <a:solidFill>
                  <a:schemeClr val="tx1"/>
                </a:solidFill>
                <a:latin typeface="+mj-lt"/>
              </a:rPr>
              <a:t>log</a:t>
            </a:r>
            <a:r>
              <a:rPr lang="de-DE" baseline="-25000" dirty="0" smtClean="0">
                <a:solidFill>
                  <a:schemeClr val="tx1"/>
                </a:solidFill>
                <a:latin typeface="+mj-lt"/>
              </a:rPr>
              <a:t>10</a:t>
            </a:r>
            <a:r>
              <a:rPr lang="de-DE" i="1" dirty="0" smtClean="0">
                <a:solidFill>
                  <a:schemeClr val="tx1"/>
                </a:solidFill>
                <a:latin typeface="+mj-lt"/>
              </a:rPr>
              <a:t>M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=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j-lt"/>
              </a:rPr>
              <a:t>0.49 ∗ log</a:t>
            </a:r>
            <a:r>
              <a:rPr lang="en-US" baseline="-25000" dirty="0" smtClean="0">
                <a:solidFill>
                  <a:schemeClr val="tx1"/>
                </a:solidFill>
                <a:latin typeface="+mj-lt"/>
              </a:rPr>
              <a:t>10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T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+ 1.64 is the</a:t>
            </a:r>
          </a:p>
          <a:p>
            <a:pPr lvl="1"/>
            <a:r>
              <a:rPr lang="de-DE" dirty="0" err="1" smtClean="0">
                <a:solidFill>
                  <a:schemeClr val="tx1"/>
                </a:solidFill>
                <a:latin typeface="+mj-lt"/>
              </a:rPr>
              <a:t>best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least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squares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fit.</a:t>
            </a:r>
          </a:p>
          <a:p>
            <a:pPr lvl="1"/>
            <a:r>
              <a:rPr lang="de-DE" dirty="0" err="1" smtClean="0">
                <a:solidFill>
                  <a:schemeClr val="tx1"/>
                </a:solidFill>
                <a:latin typeface="+mj-lt"/>
              </a:rPr>
              <a:t>Thus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de-DE" i="1" dirty="0" smtClean="0">
                <a:solidFill>
                  <a:schemeClr val="tx1"/>
                </a:solidFill>
                <a:latin typeface="+mj-lt"/>
              </a:rPr>
              <a:t>M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= 10</a:t>
            </a:r>
            <a:r>
              <a:rPr lang="de-DE" baseline="30000" dirty="0" smtClean="0">
                <a:solidFill>
                  <a:schemeClr val="tx1"/>
                </a:solidFill>
                <a:latin typeface="+mj-lt"/>
              </a:rPr>
              <a:t>1.64</a:t>
            </a:r>
            <a:r>
              <a:rPr lang="de-DE" i="1" dirty="0" smtClean="0">
                <a:solidFill>
                  <a:schemeClr val="tx1"/>
                </a:solidFill>
                <a:latin typeface="+mj-lt"/>
              </a:rPr>
              <a:t>T</a:t>
            </a:r>
            <a:r>
              <a:rPr lang="de-DE" baseline="30000" dirty="0" smtClean="0">
                <a:solidFill>
                  <a:schemeClr val="tx1"/>
                </a:solidFill>
                <a:latin typeface="+mj-lt"/>
              </a:rPr>
              <a:t>0.49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j-lt"/>
              </a:rPr>
              <a:t>and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k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= 10</a:t>
            </a:r>
            <a:r>
              <a:rPr lang="en-US" baseline="30000" dirty="0" smtClean="0">
                <a:solidFill>
                  <a:schemeClr val="tx1"/>
                </a:solidFill>
                <a:latin typeface="+mj-lt"/>
              </a:rPr>
              <a:t>1.64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≈ 44 and</a:t>
            </a:r>
          </a:p>
          <a:p>
            <a:pPr lvl="1"/>
            <a:r>
              <a:rPr lang="de-DE" i="1" dirty="0" smtClean="0">
                <a:solidFill>
                  <a:schemeClr val="tx1"/>
                </a:solidFill>
                <a:latin typeface="+mj-lt"/>
              </a:rPr>
              <a:t>b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= 0.49.</a:t>
            </a:r>
          </a:p>
          <a:p>
            <a:pPr lvl="1"/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8" name="Picture 7" descr="60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2000240"/>
            <a:ext cx="4458622" cy="4071966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>
          <a:xfrm>
            <a:off x="214313" y="104775"/>
            <a:ext cx="8223250" cy="1306513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de-DE" dirty="0" smtClean="0"/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138113" y="1714488"/>
            <a:ext cx="8505825" cy="47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❶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 Recap </a:t>
            </a:r>
            <a:endParaRPr lang="en-US" sz="3200" dirty="0">
              <a:solidFill>
                <a:srgbClr val="BDD3E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❷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>
                <a:solidFill>
                  <a:srgbClr val="336699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Why ranked retrieval? </a:t>
            </a:r>
            <a:endParaRPr lang="en-US" sz="3200" dirty="0">
              <a:solidFill>
                <a:srgbClr val="BDD3E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❸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 Term frequency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buFont typeface="Calibri" charset="0"/>
              <a:buChar char="❹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 </a:t>
            </a:r>
            <a:r>
              <a:rPr lang="en-US" sz="3200" dirty="0" err="1" smtClean="0">
                <a:solidFill>
                  <a:srgbClr val="BDD3E9"/>
                </a:solidFill>
                <a:latin typeface="Calibri" charset="0"/>
              </a:rPr>
              <a:t>tf-idf</a:t>
            </a: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 weighting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7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3200" dirty="0" smtClean="0">
                <a:solidFill>
                  <a:srgbClr val="BDD3E9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336699"/>
                </a:solidFill>
                <a:latin typeface="Calibri" charset="0"/>
              </a:rPr>
              <a:t>The vector space model</a:t>
            </a: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8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200" dirty="0" smtClean="0">
              <a:solidFill>
                <a:srgbClr val="336699"/>
              </a:solidFill>
              <a:latin typeface="Calibri" charset="0"/>
            </a:endParaRPr>
          </a:p>
          <a:p>
            <a:pPr marL="514350" indent="-514350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8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200" dirty="0" smtClean="0">
              <a:solidFill>
                <a:srgbClr val="336699"/>
              </a:solidFill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41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Binary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incidence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matrix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5143536"/>
            <a:ext cx="8572560" cy="1714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	Each document is represented as a binary vector ∈ {0, 1}</a:t>
            </a:r>
            <a:r>
              <a:rPr lang="en-US" baseline="30000" dirty="0" smtClean="0">
                <a:solidFill>
                  <a:schemeClr val="tx1"/>
                </a:solidFill>
                <a:latin typeface="+mj-lt"/>
              </a:rPr>
              <a:t>|</a:t>
            </a:r>
            <a:r>
              <a:rPr lang="en-US" i="1" baseline="30000" dirty="0" smtClean="0">
                <a:solidFill>
                  <a:schemeClr val="tx1"/>
                </a:solidFill>
                <a:latin typeface="+mj-lt"/>
              </a:rPr>
              <a:t>V</a:t>
            </a:r>
            <a:r>
              <a:rPr lang="en-US" baseline="30000" dirty="0" smtClean="0">
                <a:solidFill>
                  <a:schemeClr val="tx1"/>
                </a:solidFill>
                <a:latin typeface="+mj-lt"/>
              </a:rPr>
              <a:t>|.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14282" y="1617356"/>
          <a:ext cx="8524894" cy="33832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285884"/>
                <a:gridCol w="1285884"/>
                <a:gridCol w="1081758"/>
                <a:gridCol w="1217842"/>
                <a:gridCol w="1217842"/>
                <a:gridCol w="1217842"/>
                <a:gridCol w="1217842"/>
              </a:tblGrid>
              <a:tr h="370840">
                <a:tc>
                  <a:txBody>
                    <a:bodyPr/>
                    <a:lstStyle/>
                    <a:p>
                      <a:endParaRPr lang="de-DE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kern="1200" baseline="0" dirty="0" smtClean="0"/>
                        <a:t>Anthony </a:t>
                      </a:r>
                      <a:r>
                        <a:rPr lang="de-DE" sz="2200" b="0" kern="1200" baseline="0" dirty="0" err="1" smtClean="0"/>
                        <a:t>and</a:t>
                      </a:r>
                      <a:r>
                        <a:rPr lang="de-DE" sz="2200" b="0" kern="1200" baseline="0" dirty="0" smtClean="0"/>
                        <a:t>  Cleopatra</a:t>
                      </a:r>
                      <a:endParaRPr lang="de-DE" sz="2200" b="0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kern="1200" baseline="0" dirty="0" smtClean="0"/>
                        <a:t>Julius </a:t>
                      </a:r>
                      <a:r>
                        <a:rPr lang="de-DE" sz="2200" b="0" kern="1200" baseline="0" dirty="0" smtClean="0"/>
                        <a:t>Caesar </a:t>
                      </a:r>
                      <a:endParaRPr lang="de-DE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kern="1200" baseline="0" dirty="0" smtClean="0"/>
                        <a:t>The  </a:t>
                      </a:r>
                      <a:r>
                        <a:rPr lang="de-DE" sz="2200" b="0" kern="1200" baseline="0" dirty="0" smtClean="0"/>
                        <a:t>Tempest</a:t>
                      </a:r>
                      <a:endParaRPr lang="de-DE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kern="1200" baseline="0" dirty="0" smtClean="0"/>
                        <a:t>Hamlet </a:t>
                      </a:r>
                      <a:endParaRPr lang="de-DE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kern="1200" baseline="0" dirty="0" smtClean="0"/>
                        <a:t>Othello </a:t>
                      </a:r>
                      <a:endParaRPr lang="de-DE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kern="1200" baseline="0" dirty="0" smtClean="0"/>
                        <a:t>Macbeth . . .</a:t>
                      </a:r>
                    </a:p>
                    <a:p>
                      <a:endParaRPr lang="de-DE" sz="22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ANTHONY</a:t>
                      </a:r>
                    </a:p>
                    <a:p>
                      <a:r>
                        <a:rPr lang="de-DE" dirty="0" smtClean="0"/>
                        <a:t>BRUTUS</a:t>
                      </a:r>
                      <a:r>
                        <a:rPr lang="de-DE" baseline="0" dirty="0" smtClean="0"/>
                        <a:t> </a:t>
                      </a:r>
                    </a:p>
                    <a:p>
                      <a:r>
                        <a:rPr lang="de-DE" baseline="0" dirty="0" smtClean="0"/>
                        <a:t>CAESAR</a:t>
                      </a:r>
                    </a:p>
                    <a:p>
                      <a:r>
                        <a:rPr lang="de-DE" baseline="0" dirty="0" smtClean="0"/>
                        <a:t>CALPURNIA</a:t>
                      </a:r>
                    </a:p>
                    <a:p>
                      <a:r>
                        <a:rPr lang="de-DE" baseline="0" dirty="0" smtClean="0"/>
                        <a:t>CLEOPATRA</a:t>
                      </a:r>
                    </a:p>
                    <a:p>
                      <a:r>
                        <a:rPr lang="de-DE" baseline="0" dirty="0" smtClean="0"/>
                        <a:t>MERCY</a:t>
                      </a:r>
                    </a:p>
                    <a:p>
                      <a:r>
                        <a:rPr lang="de-DE" baseline="0" dirty="0" smtClean="0"/>
                        <a:t>WORSER</a:t>
                      </a:r>
                    </a:p>
                    <a:p>
                      <a:r>
                        <a:rPr lang="de-DE" baseline="0" dirty="0" smtClean="0"/>
                        <a:t>. . 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42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Count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matrix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5143536"/>
            <a:ext cx="8572560" cy="1714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     Each document is now represented as a count vector ∈ N</a:t>
            </a:r>
            <a:r>
              <a:rPr lang="en-US" baseline="30000" dirty="0" smtClean="0">
                <a:solidFill>
                  <a:schemeClr val="tx1"/>
                </a:solidFill>
                <a:latin typeface="+mj-lt"/>
              </a:rPr>
              <a:t>|</a:t>
            </a:r>
            <a:r>
              <a:rPr lang="en-US" i="1" baseline="30000" dirty="0" smtClean="0">
                <a:solidFill>
                  <a:schemeClr val="tx1"/>
                </a:solidFill>
                <a:latin typeface="+mj-lt"/>
              </a:rPr>
              <a:t>V</a:t>
            </a:r>
            <a:r>
              <a:rPr lang="en-US" baseline="30000" dirty="0" smtClean="0">
                <a:solidFill>
                  <a:schemeClr val="tx1"/>
                </a:solidFill>
                <a:latin typeface="+mj-lt"/>
              </a:rPr>
              <a:t>|.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14282" y="1617356"/>
          <a:ext cx="8524894" cy="33832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285884"/>
                <a:gridCol w="1285884"/>
                <a:gridCol w="1081758"/>
                <a:gridCol w="1217842"/>
                <a:gridCol w="1217842"/>
                <a:gridCol w="1217842"/>
                <a:gridCol w="1217842"/>
              </a:tblGrid>
              <a:tr h="370840">
                <a:tc>
                  <a:txBody>
                    <a:bodyPr/>
                    <a:lstStyle/>
                    <a:p>
                      <a:endParaRPr lang="de-DE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kern="1200" baseline="0" dirty="0" smtClean="0"/>
                        <a:t>Anthony </a:t>
                      </a:r>
                      <a:r>
                        <a:rPr lang="de-DE" sz="2200" b="0" kern="1200" baseline="0" dirty="0" err="1" smtClean="0"/>
                        <a:t>and</a:t>
                      </a:r>
                      <a:r>
                        <a:rPr lang="de-DE" sz="2200" b="0" kern="1200" baseline="0" dirty="0" smtClean="0"/>
                        <a:t>  Cleopatra</a:t>
                      </a:r>
                      <a:endParaRPr lang="de-DE" sz="2200" b="0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kern="1200" baseline="0" dirty="0" smtClean="0"/>
                        <a:t>Julius </a:t>
                      </a:r>
                      <a:r>
                        <a:rPr lang="de-DE" sz="2200" b="0" kern="1200" baseline="0" dirty="0" smtClean="0"/>
                        <a:t>Caesar </a:t>
                      </a:r>
                      <a:endParaRPr lang="de-DE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kern="1200" baseline="0" dirty="0" smtClean="0"/>
                        <a:t>The  </a:t>
                      </a:r>
                      <a:r>
                        <a:rPr lang="de-DE" sz="2200" b="0" kern="1200" baseline="0" dirty="0" smtClean="0"/>
                        <a:t>Tempest</a:t>
                      </a:r>
                      <a:endParaRPr lang="de-DE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kern="1200" baseline="0" dirty="0" smtClean="0"/>
                        <a:t>Hamlet </a:t>
                      </a:r>
                      <a:endParaRPr lang="de-DE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kern="1200" baseline="0" dirty="0" smtClean="0"/>
                        <a:t>Othello </a:t>
                      </a:r>
                      <a:endParaRPr lang="de-DE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kern="1200" baseline="0" dirty="0" smtClean="0"/>
                        <a:t>Macbeth . . .</a:t>
                      </a:r>
                    </a:p>
                    <a:p>
                      <a:endParaRPr lang="de-DE" sz="22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ANTHONY</a:t>
                      </a:r>
                    </a:p>
                    <a:p>
                      <a:r>
                        <a:rPr lang="de-DE" dirty="0" smtClean="0"/>
                        <a:t>BRUTUS</a:t>
                      </a:r>
                      <a:r>
                        <a:rPr lang="de-DE" baseline="0" dirty="0" smtClean="0"/>
                        <a:t> </a:t>
                      </a:r>
                    </a:p>
                    <a:p>
                      <a:r>
                        <a:rPr lang="de-DE" baseline="0" dirty="0" smtClean="0"/>
                        <a:t>CAESAR</a:t>
                      </a:r>
                    </a:p>
                    <a:p>
                      <a:r>
                        <a:rPr lang="de-DE" baseline="0" dirty="0" smtClean="0"/>
                        <a:t>CALPURNIA</a:t>
                      </a:r>
                    </a:p>
                    <a:p>
                      <a:r>
                        <a:rPr lang="de-DE" baseline="0" dirty="0" smtClean="0"/>
                        <a:t>CLEOPATRA</a:t>
                      </a:r>
                    </a:p>
                    <a:p>
                      <a:r>
                        <a:rPr lang="de-DE" baseline="0" dirty="0" smtClean="0"/>
                        <a:t>MERCY</a:t>
                      </a:r>
                    </a:p>
                    <a:p>
                      <a:r>
                        <a:rPr lang="de-DE" baseline="0" dirty="0" smtClean="0"/>
                        <a:t>WORSER</a:t>
                      </a:r>
                    </a:p>
                    <a:p>
                      <a:r>
                        <a:rPr lang="de-DE" baseline="0" dirty="0" smtClean="0"/>
                        <a:t>. . 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157</a:t>
                      </a:r>
                    </a:p>
                    <a:p>
                      <a:pPr algn="r"/>
                      <a:r>
                        <a:rPr lang="de-DE" dirty="0" smtClean="0"/>
                        <a:t>4</a:t>
                      </a:r>
                    </a:p>
                    <a:p>
                      <a:pPr algn="r"/>
                      <a:r>
                        <a:rPr lang="de-DE" dirty="0" smtClean="0"/>
                        <a:t>232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57</a:t>
                      </a:r>
                    </a:p>
                    <a:p>
                      <a:pPr algn="r"/>
                      <a:r>
                        <a:rPr lang="de-DE" dirty="0" smtClean="0"/>
                        <a:t>2</a:t>
                      </a:r>
                    </a:p>
                    <a:p>
                      <a:pPr algn="r"/>
                      <a:r>
                        <a:rPr lang="de-DE" dirty="0" smtClean="0"/>
                        <a:t>2</a:t>
                      </a:r>
                    </a:p>
                    <a:p>
                      <a:pPr algn="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73</a:t>
                      </a:r>
                    </a:p>
                    <a:p>
                      <a:pPr algn="r"/>
                      <a:r>
                        <a:rPr lang="de-DE" dirty="0" smtClean="0"/>
                        <a:t>157</a:t>
                      </a:r>
                    </a:p>
                    <a:p>
                      <a:pPr algn="r"/>
                      <a:r>
                        <a:rPr lang="de-DE" dirty="0" smtClean="0"/>
                        <a:t>227</a:t>
                      </a:r>
                    </a:p>
                    <a:p>
                      <a:pPr algn="r"/>
                      <a:r>
                        <a:rPr lang="de-DE" dirty="0" smtClean="0"/>
                        <a:t>10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3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endParaRPr lang="de-D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2</a:t>
                      </a:r>
                    </a:p>
                    <a:p>
                      <a:pPr algn="r"/>
                      <a:r>
                        <a:rPr lang="de-DE" dirty="0" smtClean="0"/>
                        <a:t>2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8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5</a:t>
                      </a:r>
                    </a:p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1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0</a:t>
                      </a:r>
                    </a:p>
                    <a:p>
                      <a:pPr algn="r"/>
                      <a:r>
                        <a:rPr lang="de-DE" dirty="0" smtClean="0"/>
                        <a:t>8</a:t>
                      </a:r>
                    </a:p>
                    <a:p>
                      <a:pPr algn="r"/>
                      <a:r>
                        <a:rPr lang="de-DE" dirty="0" smtClean="0"/>
                        <a:t>5</a:t>
                      </a:r>
                    </a:p>
                    <a:p>
                      <a:pPr algn="r"/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43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Binary →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count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→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weight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matrix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5143536"/>
            <a:ext cx="8572560" cy="1714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	Each document is now represented as a real-valued vector of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tf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	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idf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weights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∈ R</a:t>
            </a:r>
            <a:r>
              <a:rPr lang="en-US" baseline="30000" dirty="0" smtClean="0">
                <a:solidFill>
                  <a:schemeClr val="tx1"/>
                </a:solidFill>
                <a:latin typeface="+mj-lt"/>
              </a:rPr>
              <a:t>|</a:t>
            </a:r>
            <a:r>
              <a:rPr lang="en-US" i="1" baseline="30000" dirty="0" smtClean="0">
                <a:solidFill>
                  <a:schemeClr val="tx1"/>
                </a:solidFill>
                <a:latin typeface="+mj-lt"/>
              </a:rPr>
              <a:t>V</a:t>
            </a:r>
            <a:r>
              <a:rPr lang="en-US" baseline="30000" dirty="0" smtClean="0">
                <a:solidFill>
                  <a:schemeClr val="tx1"/>
                </a:solidFill>
                <a:latin typeface="+mj-lt"/>
              </a:rPr>
              <a:t>|.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14282" y="1617356"/>
          <a:ext cx="8524894" cy="33832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285884"/>
                <a:gridCol w="1285884"/>
                <a:gridCol w="1081758"/>
                <a:gridCol w="1217842"/>
                <a:gridCol w="1217842"/>
                <a:gridCol w="1217842"/>
                <a:gridCol w="1217842"/>
              </a:tblGrid>
              <a:tr h="370840">
                <a:tc>
                  <a:txBody>
                    <a:bodyPr/>
                    <a:lstStyle/>
                    <a:p>
                      <a:endParaRPr lang="de-DE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kern="1200" baseline="0" dirty="0" smtClean="0"/>
                        <a:t>Anthony </a:t>
                      </a:r>
                      <a:r>
                        <a:rPr lang="de-DE" sz="2200" b="0" kern="1200" baseline="0" dirty="0" err="1" smtClean="0"/>
                        <a:t>and</a:t>
                      </a:r>
                      <a:r>
                        <a:rPr lang="de-DE" sz="2200" b="0" kern="1200" baseline="0" dirty="0" smtClean="0"/>
                        <a:t>  Cleopatra</a:t>
                      </a:r>
                      <a:endParaRPr lang="de-DE" sz="2200" b="0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kern="1200" baseline="0" dirty="0" smtClean="0"/>
                        <a:t>Julius </a:t>
                      </a:r>
                      <a:r>
                        <a:rPr lang="de-DE" sz="2200" b="0" kern="1200" baseline="0" dirty="0" smtClean="0"/>
                        <a:t>Caesar </a:t>
                      </a:r>
                      <a:endParaRPr lang="de-DE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kern="1200" baseline="0" dirty="0" smtClean="0"/>
                        <a:t>The  </a:t>
                      </a:r>
                      <a:r>
                        <a:rPr lang="de-DE" sz="2200" b="0" kern="1200" baseline="0" dirty="0" smtClean="0"/>
                        <a:t>Tempest</a:t>
                      </a:r>
                      <a:endParaRPr lang="de-DE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kern="1200" baseline="0" dirty="0" smtClean="0"/>
                        <a:t>Hamlet </a:t>
                      </a:r>
                      <a:endParaRPr lang="de-DE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kern="1200" baseline="0" dirty="0" smtClean="0"/>
                        <a:t>Othello </a:t>
                      </a:r>
                      <a:endParaRPr lang="de-DE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kern="1200" baseline="0" dirty="0" smtClean="0"/>
                        <a:t>Macbeth . . .</a:t>
                      </a:r>
                    </a:p>
                    <a:p>
                      <a:endParaRPr lang="de-DE" sz="22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ANTHONY</a:t>
                      </a:r>
                    </a:p>
                    <a:p>
                      <a:r>
                        <a:rPr lang="de-DE" dirty="0" smtClean="0"/>
                        <a:t>BRUTUS</a:t>
                      </a:r>
                      <a:r>
                        <a:rPr lang="de-DE" baseline="0" dirty="0" smtClean="0"/>
                        <a:t> </a:t>
                      </a:r>
                    </a:p>
                    <a:p>
                      <a:r>
                        <a:rPr lang="de-DE" baseline="0" dirty="0" smtClean="0"/>
                        <a:t>CAESAR</a:t>
                      </a:r>
                    </a:p>
                    <a:p>
                      <a:r>
                        <a:rPr lang="de-DE" baseline="0" dirty="0" smtClean="0"/>
                        <a:t>CALPURNIA</a:t>
                      </a:r>
                    </a:p>
                    <a:p>
                      <a:r>
                        <a:rPr lang="de-DE" baseline="0" dirty="0" smtClean="0"/>
                        <a:t>CLEOPATRA</a:t>
                      </a:r>
                    </a:p>
                    <a:p>
                      <a:r>
                        <a:rPr lang="de-DE" baseline="0" dirty="0" smtClean="0"/>
                        <a:t>MERCY</a:t>
                      </a:r>
                    </a:p>
                    <a:p>
                      <a:r>
                        <a:rPr lang="de-DE" baseline="0" dirty="0" smtClean="0"/>
                        <a:t>WORSER</a:t>
                      </a:r>
                    </a:p>
                    <a:p>
                      <a:r>
                        <a:rPr lang="de-DE" baseline="0" dirty="0" smtClean="0"/>
                        <a:t>. . 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5.25</a:t>
                      </a:r>
                    </a:p>
                    <a:p>
                      <a:pPr algn="r"/>
                      <a:r>
                        <a:rPr lang="de-DE" dirty="0" smtClean="0"/>
                        <a:t>1.21</a:t>
                      </a:r>
                    </a:p>
                    <a:p>
                      <a:pPr algn="r"/>
                      <a:r>
                        <a:rPr lang="de-DE" dirty="0" smtClean="0"/>
                        <a:t>8.59</a:t>
                      </a:r>
                    </a:p>
                    <a:p>
                      <a:pPr algn="r"/>
                      <a:r>
                        <a:rPr lang="de-DE" dirty="0" smtClean="0"/>
                        <a:t>0.0</a:t>
                      </a:r>
                    </a:p>
                    <a:p>
                      <a:pPr algn="r"/>
                      <a:r>
                        <a:rPr lang="de-DE" dirty="0" smtClean="0"/>
                        <a:t>2.85</a:t>
                      </a:r>
                    </a:p>
                    <a:p>
                      <a:pPr algn="r"/>
                      <a:r>
                        <a:rPr lang="de-DE" dirty="0" smtClean="0"/>
                        <a:t>1.51</a:t>
                      </a:r>
                    </a:p>
                    <a:p>
                      <a:pPr algn="r"/>
                      <a:r>
                        <a:rPr lang="de-DE" dirty="0" smtClean="0"/>
                        <a:t>1.37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3.18</a:t>
                      </a:r>
                    </a:p>
                    <a:p>
                      <a:pPr algn="r"/>
                      <a:r>
                        <a:rPr lang="de-DE" dirty="0" smtClean="0"/>
                        <a:t>6.10</a:t>
                      </a:r>
                    </a:p>
                    <a:p>
                      <a:pPr algn="r"/>
                      <a:r>
                        <a:rPr lang="de-DE" dirty="0" smtClean="0"/>
                        <a:t>2.54</a:t>
                      </a:r>
                    </a:p>
                    <a:p>
                      <a:pPr algn="r"/>
                      <a:r>
                        <a:rPr lang="de-DE" dirty="0" smtClean="0"/>
                        <a:t>1.54</a:t>
                      </a:r>
                    </a:p>
                    <a:p>
                      <a:pPr algn="r"/>
                      <a:r>
                        <a:rPr lang="de-DE" dirty="0" smtClean="0"/>
                        <a:t>0.0</a:t>
                      </a:r>
                    </a:p>
                    <a:p>
                      <a:pPr algn="r"/>
                      <a:r>
                        <a:rPr lang="de-DE" dirty="0" smtClean="0"/>
                        <a:t>0.0</a:t>
                      </a:r>
                    </a:p>
                    <a:p>
                      <a:pPr algn="r"/>
                      <a:r>
                        <a:rPr lang="de-DE" dirty="0" smtClean="0"/>
                        <a:t>0.0</a:t>
                      </a:r>
                    </a:p>
                    <a:p>
                      <a:pPr algn="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0.0</a:t>
                      </a:r>
                    </a:p>
                    <a:p>
                      <a:pPr algn="r"/>
                      <a:r>
                        <a:rPr lang="de-DE" dirty="0" smtClean="0"/>
                        <a:t>0.0</a:t>
                      </a:r>
                    </a:p>
                    <a:p>
                      <a:pPr algn="r"/>
                      <a:r>
                        <a:rPr lang="de-DE" dirty="0" smtClean="0"/>
                        <a:t>0.0</a:t>
                      </a:r>
                    </a:p>
                    <a:p>
                      <a:pPr algn="r"/>
                      <a:r>
                        <a:rPr lang="de-DE" dirty="0" smtClean="0"/>
                        <a:t>0.0</a:t>
                      </a:r>
                    </a:p>
                    <a:p>
                      <a:pPr algn="r"/>
                      <a:r>
                        <a:rPr lang="de-DE" dirty="0" smtClean="0"/>
                        <a:t>0.0</a:t>
                      </a:r>
                    </a:p>
                    <a:p>
                      <a:pPr algn="r"/>
                      <a:r>
                        <a:rPr lang="de-DE" dirty="0" smtClean="0"/>
                        <a:t>1.90</a:t>
                      </a:r>
                    </a:p>
                    <a:p>
                      <a:pPr algn="r"/>
                      <a:r>
                        <a:rPr lang="de-DE" dirty="0" smtClean="0"/>
                        <a:t>0.11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0.0</a:t>
                      </a:r>
                    </a:p>
                    <a:p>
                      <a:pPr algn="r"/>
                      <a:r>
                        <a:rPr lang="de-DE" dirty="0" smtClean="0"/>
                        <a:t>1.0</a:t>
                      </a:r>
                    </a:p>
                    <a:p>
                      <a:pPr algn="r"/>
                      <a:r>
                        <a:rPr lang="de-DE" dirty="0" smtClean="0"/>
                        <a:t>1.51</a:t>
                      </a:r>
                    </a:p>
                    <a:p>
                      <a:pPr algn="r"/>
                      <a:r>
                        <a:rPr lang="de-DE" dirty="0" smtClean="0"/>
                        <a:t>0.0</a:t>
                      </a:r>
                    </a:p>
                    <a:p>
                      <a:pPr algn="r"/>
                      <a:r>
                        <a:rPr lang="de-DE" dirty="0" smtClean="0"/>
                        <a:t>0.0</a:t>
                      </a:r>
                    </a:p>
                    <a:p>
                      <a:pPr algn="r"/>
                      <a:r>
                        <a:rPr lang="de-DE" dirty="0" smtClean="0"/>
                        <a:t>0.12</a:t>
                      </a:r>
                    </a:p>
                    <a:p>
                      <a:pPr algn="r"/>
                      <a:r>
                        <a:rPr lang="de-DE" dirty="0" smtClean="0"/>
                        <a:t>4.15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0.0</a:t>
                      </a:r>
                    </a:p>
                    <a:p>
                      <a:pPr algn="r"/>
                      <a:r>
                        <a:rPr lang="de-DE" dirty="0" smtClean="0"/>
                        <a:t>0.0</a:t>
                      </a:r>
                    </a:p>
                    <a:p>
                      <a:pPr algn="r"/>
                      <a:r>
                        <a:rPr lang="de-DE" dirty="0" smtClean="0"/>
                        <a:t>0.25</a:t>
                      </a:r>
                    </a:p>
                    <a:p>
                      <a:pPr algn="r"/>
                      <a:r>
                        <a:rPr lang="de-DE" dirty="0" smtClean="0"/>
                        <a:t>0.0</a:t>
                      </a:r>
                    </a:p>
                    <a:p>
                      <a:pPr algn="r"/>
                      <a:r>
                        <a:rPr lang="de-DE" dirty="0" smtClean="0"/>
                        <a:t>0.0</a:t>
                      </a:r>
                    </a:p>
                    <a:p>
                      <a:pPr algn="r"/>
                      <a:r>
                        <a:rPr lang="de-DE" dirty="0" smtClean="0"/>
                        <a:t>5.25</a:t>
                      </a:r>
                    </a:p>
                    <a:p>
                      <a:pPr algn="r"/>
                      <a:r>
                        <a:rPr lang="de-DE" dirty="0" smtClean="0"/>
                        <a:t>0.25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 smtClean="0"/>
                        <a:t>0.35</a:t>
                      </a:r>
                    </a:p>
                    <a:p>
                      <a:pPr algn="r"/>
                      <a:r>
                        <a:rPr lang="de-DE" dirty="0" smtClean="0"/>
                        <a:t>0.0</a:t>
                      </a:r>
                    </a:p>
                    <a:p>
                      <a:pPr algn="r"/>
                      <a:r>
                        <a:rPr lang="de-DE" dirty="0" smtClean="0"/>
                        <a:t>0.0</a:t>
                      </a:r>
                    </a:p>
                    <a:p>
                      <a:pPr algn="r"/>
                      <a:r>
                        <a:rPr lang="de-DE" dirty="0" smtClean="0"/>
                        <a:t>0.0</a:t>
                      </a:r>
                    </a:p>
                    <a:p>
                      <a:pPr algn="r"/>
                      <a:r>
                        <a:rPr lang="de-DE" dirty="0" smtClean="0"/>
                        <a:t>0.0</a:t>
                      </a:r>
                    </a:p>
                    <a:p>
                      <a:pPr algn="r"/>
                      <a:r>
                        <a:rPr lang="de-DE" dirty="0" smtClean="0"/>
                        <a:t>0.88</a:t>
                      </a:r>
                    </a:p>
                    <a:p>
                      <a:pPr algn="r"/>
                      <a:r>
                        <a:rPr lang="de-DE" dirty="0" smtClean="0"/>
                        <a:t>1.95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44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Documents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as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vectors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85720" y="1857364"/>
            <a:ext cx="8286808" cy="464347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Each document is now represented as a real-valued vector of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tf-idf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weights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∈ R</a:t>
            </a:r>
            <a:r>
              <a:rPr lang="de-DE" baseline="30000" dirty="0" smtClean="0">
                <a:solidFill>
                  <a:schemeClr val="tx1"/>
                </a:solidFill>
                <a:latin typeface="+mj-lt"/>
              </a:rPr>
              <a:t>|</a:t>
            </a:r>
            <a:r>
              <a:rPr lang="de-DE" i="1" baseline="30000" dirty="0" smtClean="0">
                <a:solidFill>
                  <a:schemeClr val="tx1"/>
                </a:solidFill>
                <a:latin typeface="+mj-lt"/>
              </a:rPr>
              <a:t>V</a:t>
            </a:r>
            <a:r>
              <a:rPr lang="de-DE" baseline="30000" dirty="0" smtClean="0">
                <a:solidFill>
                  <a:schemeClr val="tx1"/>
                </a:solidFill>
                <a:latin typeface="+mj-lt"/>
              </a:rPr>
              <a:t>|.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So we have a |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V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|-dimensional real-valued vector space.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Terms are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axes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of the space.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Documents are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points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or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vectors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in this space.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Very high-dimensional: tens of millions of dimensions when you apply this to web search engines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Each vector is very sparse - most entries are zero.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45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Queries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as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vectors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85720" y="1643050"/>
            <a:ext cx="8286808" cy="464347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Key idea 1: do the same for queries: represent them as vectors in the high-dimensional space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Key idea 2: Rank documents according to their proximity to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the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query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err="1" smtClean="0">
                <a:solidFill>
                  <a:schemeClr val="tx1"/>
                </a:solidFill>
                <a:latin typeface="+mj-lt"/>
              </a:rPr>
              <a:t>proximity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=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similarity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err="1" smtClean="0">
                <a:solidFill>
                  <a:schemeClr val="tx1"/>
                </a:solidFill>
                <a:latin typeface="+mj-lt"/>
              </a:rPr>
              <a:t>proximity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≈ negative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distance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Recall: We’re doing this because we want to get away from the you’re-either-in-or-out, feast-or-famine Boolean model.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Instead: rank relevant documents higher than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nonrelevant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documents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46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How do we formalize vector space similarity?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85720" y="2214554"/>
            <a:ext cx="8286808" cy="464347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First cut: (negative) distance between two points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( = distance between the end points of the two vectors)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err="1" smtClean="0">
                <a:solidFill>
                  <a:schemeClr val="tx1"/>
                </a:solidFill>
                <a:latin typeface="+mj-lt"/>
              </a:rPr>
              <a:t>Euclidean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distance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?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Euclidean distance is a bad idea . . 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. . . because Euclidean distance is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large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for vectors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of different </a:t>
            </a:r>
            <a:r>
              <a:rPr lang="de-DE" dirty="0" err="1" smtClean="0">
                <a:solidFill>
                  <a:srgbClr val="0070C0"/>
                </a:solidFill>
                <a:latin typeface="+mj-lt"/>
              </a:rPr>
              <a:t>lengths</a:t>
            </a:r>
            <a:r>
              <a:rPr lang="de-DE" dirty="0" smtClean="0">
                <a:solidFill>
                  <a:srgbClr val="0070C0"/>
                </a:solidFill>
                <a:latin typeface="+mj-lt"/>
              </a:rPr>
              <a:t>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47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Why distance is a bad idea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85720" y="5143512"/>
            <a:ext cx="8286808" cy="135732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r>
              <a:rPr lang="de-DE" sz="2200" dirty="0" smtClean="0">
                <a:solidFill>
                  <a:schemeClr val="tx1"/>
                </a:solidFill>
                <a:latin typeface="+mj-lt"/>
              </a:rPr>
              <a:t>The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Euclidean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distance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of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     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and       is large although the distribution of terms in the query </a:t>
            </a:r>
            <a:r>
              <a:rPr lang="en-US" sz="2200" i="1" dirty="0" smtClean="0">
                <a:solidFill>
                  <a:schemeClr val="tx1"/>
                </a:solidFill>
                <a:latin typeface="+mj-lt"/>
              </a:rPr>
              <a:t>q</a:t>
            </a:r>
          </a:p>
          <a:p>
            <a:r>
              <a:rPr lang="en-US" sz="2200" dirty="0" smtClean="0">
                <a:solidFill>
                  <a:schemeClr val="tx1"/>
                </a:solidFill>
                <a:latin typeface="+mj-lt"/>
              </a:rPr>
              <a:t>and the distribution of terms in the document </a:t>
            </a:r>
            <a:r>
              <a:rPr lang="en-US" sz="2200" i="1" dirty="0" smtClean="0">
                <a:solidFill>
                  <a:schemeClr val="tx1"/>
                </a:solidFill>
                <a:latin typeface="+mj-lt"/>
              </a:rPr>
              <a:t>d</a:t>
            </a:r>
            <a:r>
              <a:rPr lang="en-US" sz="2200" baseline="-25000" dirty="0" smtClean="0">
                <a:solidFill>
                  <a:schemeClr val="tx1"/>
                </a:solidFill>
                <a:latin typeface="+mj-lt"/>
              </a:rPr>
              <a:t>2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are very similar.</a:t>
            </a:r>
          </a:p>
          <a:p>
            <a:r>
              <a:rPr lang="en-US" sz="2200" dirty="0" smtClean="0">
                <a:solidFill>
                  <a:srgbClr val="00B050"/>
                </a:solidFill>
                <a:latin typeface="+mj-lt"/>
              </a:rPr>
              <a:t>Questions about basic vector space setup?</a:t>
            </a:r>
            <a:endParaRPr lang="de-DE" sz="2200" dirty="0" smtClean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  <p:pic>
        <p:nvPicPr>
          <p:cNvPr id="9" name="Picture 8" descr="Picture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35" y="1500174"/>
            <a:ext cx="7215238" cy="3452691"/>
          </a:xfrm>
          <a:prstGeom prst="rect">
            <a:avLst/>
          </a:prstGeom>
        </p:spPr>
      </p:pic>
      <p:pic>
        <p:nvPicPr>
          <p:cNvPr id="11" name="Picture 10" descr="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44269" y="5140140"/>
            <a:ext cx="302399" cy="432000"/>
          </a:xfrm>
          <a:prstGeom prst="rect">
            <a:avLst/>
          </a:prstGeom>
        </p:spPr>
      </p:pic>
      <p:pic>
        <p:nvPicPr>
          <p:cNvPr id="12" name="Picture 11" descr="2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43372" y="5140702"/>
            <a:ext cx="269999" cy="3600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48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Use angle instead of distance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85720" y="2214554"/>
            <a:ext cx="8286808" cy="464347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Rank documents according to angle with query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Thought experiment: take a document d and append it to itself. Call this document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d′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.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d′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is twice as long as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d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“Semantically”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d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and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d′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have the same content.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The angle between the two documents is 0, corresponding to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maximal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similarity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. . 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. . . even though the Euclidean distance between the two documents can be quite large.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de-DE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49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From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angles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to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cosines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85720" y="2143116"/>
            <a:ext cx="8286808" cy="3643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The following two notions are equivalent.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Rank documents according to the </a:t>
            </a:r>
            <a:r>
              <a:rPr lang="en-US" sz="2200" dirty="0" smtClean="0">
                <a:solidFill>
                  <a:srgbClr val="0070C0"/>
                </a:solidFill>
                <a:latin typeface="+mj-lt"/>
              </a:rPr>
              <a:t>angle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between query and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document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in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decreasing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order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Rank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documents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according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to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rgbClr val="0070C0"/>
                </a:solidFill>
                <a:latin typeface="+mj-lt"/>
              </a:rPr>
              <a:t>cosine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(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query,document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) in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increasing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order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Cosine is a monotonically decreasing function of the angle for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the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interval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[0</a:t>
            </a:r>
            <a:r>
              <a:rPr lang="de-DE" baseline="30000" dirty="0" smtClean="0">
                <a:solidFill>
                  <a:schemeClr val="tx1"/>
                </a:solidFill>
                <a:latin typeface="+mj-lt"/>
              </a:rPr>
              <a:t>◦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, 180</a:t>
            </a:r>
            <a:r>
              <a:rPr lang="de-DE" baseline="30000" dirty="0" smtClean="0">
                <a:solidFill>
                  <a:schemeClr val="tx1"/>
                </a:solidFill>
                <a:latin typeface="+mj-lt"/>
              </a:rPr>
              <a:t>◦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]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de-DE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0" y="12700"/>
            <a:ext cx="885828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lvl="1"/>
            <a:endParaRPr lang="de-DE" sz="3600" dirty="0" smtClean="0">
              <a:solidFill>
                <a:schemeClr val="tx1"/>
              </a:solidFill>
              <a:latin typeface="+mj-lt"/>
            </a:endParaRPr>
          </a:p>
          <a:p>
            <a:pPr lvl="1"/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Zipf’s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law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4500562" y="1571612"/>
            <a:ext cx="4286280" cy="457203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/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/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/>
            <a:r>
              <a:rPr lang="de-DE" dirty="0" smtClean="0">
                <a:solidFill>
                  <a:schemeClr val="tx1"/>
                </a:solidFill>
                <a:latin typeface="+mj-lt"/>
              </a:rPr>
              <a:t>The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most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frequent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term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j-lt"/>
              </a:rPr>
              <a:t>(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the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) occurs cf</a:t>
            </a:r>
            <a:r>
              <a:rPr lang="en-US" baseline="-25000" dirty="0" smtClean="0">
                <a:solidFill>
                  <a:schemeClr val="tx1"/>
                </a:solidFill>
                <a:latin typeface="+mj-lt"/>
              </a:rPr>
              <a:t>1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times, the</a:t>
            </a:r>
          </a:p>
          <a:p>
            <a:pPr lvl="1"/>
            <a:r>
              <a:rPr lang="de-DE" dirty="0" err="1" smtClean="0">
                <a:solidFill>
                  <a:schemeClr val="tx1"/>
                </a:solidFill>
                <a:latin typeface="+mj-lt"/>
              </a:rPr>
              <a:t>second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most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frequent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term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/>
            <a:r>
              <a:rPr lang="de-DE" dirty="0" smtClean="0">
                <a:solidFill>
                  <a:schemeClr val="tx1"/>
                </a:solidFill>
                <a:latin typeface="+mj-lt"/>
              </a:rPr>
              <a:t>(</a:t>
            </a:r>
            <a:r>
              <a:rPr lang="de-DE" i="1" dirty="0" err="1" smtClean="0">
                <a:solidFill>
                  <a:schemeClr val="tx1"/>
                </a:solidFill>
                <a:latin typeface="+mj-lt"/>
              </a:rPr>
              <a:t>of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)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occurs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</a:p>
          <a:p>
            <a:pPr lvl="1"/>
            <a:r>
              <a:rPr lang="de-DE" dirty="0" err="1" smtClean="0">
                <a:solidFill>
                  <a:schemeClr val="tx1"/>
                </a:solidFill>
                <a:latin typeface="+mj-lt"/>
              </a:rPr>
              <a:t>times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the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third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most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/>
            <a:r>
              <a:rPr lang="de-DE" dirty="0" err="1" smtClean="0">
                <a:solidFill>
                  <a:schemeClr val="tx1"/>
                </a:solidFill>
                <a:latin typeface="+mj-lt"/>
              </a:rPr>
              <a:t>frequent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term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(</a:t>
            </a:r>
            <a:r>
              <a:rPr lang="de-DE" i="1" dirty="0" err="1" smtClean="0">
                <a:solidFill>
                  <a:schemeClr val="tx1"/>
                </a:solidFill>
                <a:latin typeface="+mj-lt"/>
              </a:rPr>
              <a:t>and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)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occurs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/>
            <a:r>
              <a:rPr lang="de-DE" dirty="0" smtClean="0">
                <a:solidFill>
                  <a:schemeClr val="tx1"/>
                </a:solidFill>
                <a:latin typeface="+mj-lt"/>
              </a:rPr>
              <a:t>                   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times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etc.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9" name="Picture 8" descr="60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2000239"/>
            <a:ext cx="4572032" cy="4258383"/>
          </a:xfrm>
          <a:prstGeom prst="rect">
            <a:avLst/>
          </a:prstGeom>
        </p:spPr>
      </p:pic>
      <p:pic>
        <p:nvPicPr>
          <p:cNvPr id="10" name="Picture 9" descr="605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78361" y="1928802"/>
            <a:ext cx="1022399" cy="432000"/>
          </a:xfrm>
          <a:prstGeom prst="rect">
            <a:avLst/>
          </a:prstGeom>
        </p:spPr>
      </p:pic>
      <p:pic>
        <p:nvPicPr>
          <p:cNvPr id="11" name="Picture 10" descr="6053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97167" y="3461628"/>
            <a:ext cx="1175229" cy="396000"/>
          </a:xfrm>
          <a:prstGeom prst="rect">
            <a:avLst/>
          </a:prstGeom>
        </p:spPr>
      </p:pic>
      <p:pic>
        <p:nvPicPr>
          <p:cNvPr id="12" name="Picture 11" descr="6054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06392" y="4532636"/>
            <a:ext cx="1280120" cy="4680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50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Cosine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85720" y="2143116"/>
            <a:ext cx="8286808" cy="3643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de-DE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  <p:pic>
        <p:nvPicPr>
          <p:cNvPr id="8" name="Picture 7" descr="65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10" y="2000240"/>
            <a:ext cx="6274591" cy="392909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51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Length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normalization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85720" y="1500174"/>
            <a:ext cx="8286808" cy="3643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How do we compute the cosine?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A vector can be (length-) normalized by dividing each of its components by its length – here we use the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L</a:t>
            </a:r>
            <a:r>
              <a:rPr lang="en-US" baseline="-25000" dirty="0" smtClean="0">
                <a:solidFill>
                  <a:schemeClr val="tx1"/>
                </a:solidFill>
                <a:latin typeface="+mj-lt"/>
              </a:rPr>
              <a:t>2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norm:</a:t>
            </a: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This maps vectors onto the unit sphere . . 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. . . since after normalization: 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As a result, longer documents and shorter documents have weights of the same order of magnitude.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Effect on the two documents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d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and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d′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(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d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appended to itself) from earlier slide: they have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identical vectors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after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length-normalization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  <p:pic>
        <p:nvPicPr>
          <p:cNvPr id="8" name="Picture 7" descr="65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2555" y="2714620"/>
            <a:ext cx="2294999" cy="612000"/>
          </a:xfrm>
          <a:prstGeom prst="rect">
            <a:avLst/>
          </a:prstGeom>
        </p:spPr>
      </p:pic>
      <p:pic>
        <p:nvPicPr>
          <p:cNvPr id="9" name="Picture 8" descr="651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4876" y="3602818"/>
            <a:ext cx="3005602" cy="6120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52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Cosine similarity between query and document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85720" y="3429000"/>
            <a:ext cx="8286808" cy="3643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i="1" dirty="0" err="1" smtClean="0">
                <a:solidFill>
                  <a:schemeClr val="tx1"/>
                </a:solidFill>
                <a:latin typeface="+mj-lt"/>
              </a:rPr>
              <a:t>q</a:t>
            </a:r>
            <a:r>
              <a:rPr lang="en-US" i="1" baseline="-25000" dirty="0" err="1" smtClean="0">
                <a:solidFill>
                  <a:schemeClr val="tx1"/>
                </a:solidFill>
                <a:latin typeface="+mj-lt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is the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tf-idf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weight of term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+mj-lt"/>
              </a:rPr>
              <a:t>i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in the query.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i="1" dirty="0" err="1" smtClean="0">
                <a:solidFill>
                  <a:schemeClr val="tx1"/>
                </a:solidFill>
                <a:latin typeface="+mj-lt"/>
              </a:rPr>
              <a:t>d</a:t>
            </a:r>
            <a:r>
              <a:rPr lang="en-US" i="1" baseline="-25000" dirty="0" err="1" smtClean="0">
                <a:solidFill>
                  <a:schemeClr val="tx1"/>
                </a:solidFill>
                <a:latin typeface="+mj-lt"/>
              </a:rPr>
              <a:t>i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is the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tf-idf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weight of term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i="1" dirty="0" err="1" smtClean="0">
                <a:solidFill>
                  <a:schemeClr val="tx1"/>
                </a:solidFill>
                <a:latin typeface="+mj-lt"/>
              </a:rPr>
              <a:t>i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in the document.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|    | and |    | are the lengths of     and 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This is the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cosine similarity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of      and      . . . . . . or, equivalently, the cosine of the angle between      and 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  <p:pic>
        <p:nvPicPr>
          <p:cNvPr id="10" name="Picture 9" descr="65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100" y="1884934"/>
            <a:ext cx="6645180" cy="1080000"/>
          </a:xfrm>
          <a:prstGeom prst="rect">
            <a:avLst/>
          </a:prstGeom>
        </p:spPr>
      </p:pic>
      <p:pic>
        <p:nvPicPr>
          <p:cNvPr id="12" name="Picture 11" descr="652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4414" y="4357694"/>
            <a:ext cx="317031" cy="468000"/>
          </a:xfrm>
          <a:prstGeom prst="rect">
            <a:avLst/>
          </a:prstGeom>
        </p:spPr>
      </p:pic>
      <p:pic>
        <p:nvPicPr>
          <p:cNvPr id="13" name="Picture 12" descr="652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72066" y="4286256"/>
            <a:ext cx="317031" cy="468000"/>
          </a:xfrm>
          <a:prstGeom prst="rect">
            <a:avLst/>
          </a:prstGeom>
        </p:spPr>
      </p:pic>
      <p:pic>
        <p:nvPicPr>
          <p:cNvPr id="14" name="Picture 13" descr="652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12793" y="4746950"/>
            <a:ext cx="317031" cy="468000"/>
          </a:xfrm>
          <a:prstGeom prst="rect">
            <a:avLst/>
          </a:prstGeom>
        </p:spPr>
      </p:pic>
      <p:pic>
        <p:nvPicPr>
          <p:cNvPr id="15" name="Picture 14" descr="652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55299" y="5175578"/>
            <a:ext cx="317031" cy="468000"/>
          </a:xfrm>
          <a:prstGeom prst="rect">
            <a:avLst/>
          </a:prstGeom>
        </p:spPr>
      </p:pic>
      <p:pic>
        <p:nvPicPr>
          <p:cNvPr id="16" name="Picture 15" descr="6521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72132" y="4710950"/>
            <a:ext cx="366547" cy="504000"/>
          </a:xfrm>
          <a:prstGeom prst="rect">
            <a:avLst/>
          </a:prstGeom>
        </p:spPr>
      </p:pic>
      <p:pic>
        <p:nvPicPr>
          <p:cNvPr id="17" name="Picture 16" descr="6521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46147" y="4286256"/>
            <a:ext cx="340365" cy="468000"/>
          </a:xfrm>
          <a:prstGeom prst="rect">
            <a:avLst/>
          </a:prstGeom>
        </p:spPr>
      </p:pic>
      <p:pic>
        <p:nvPicPr>
          <p:cNvPr id="18" name="Picture 17" descr="6521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72396" y="5072074"/>
            <a:ext cx="366547" cy="504000"/>
          </a:xfrm>
          <a:prstGeom prst="rect">
            <a:avLst/>
          </a:prstGeom>
        </p:spPr>
      </p:pic>
      <p:pic>
        <p:nvPicPr>
          <p:cNvPr id="19" name="Picture 18" descr="Picture1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57422" y="4286256"/>
            <a:ext cx="361031" cy="4680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53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Cosine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for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normalized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vectors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85720" y="2500306"/>
            <a:ext cx="8286808" cy="3643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For normalized vectors, the cosine is equivalent to the dot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product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or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scalar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product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(if      and       are length-normalized).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  <p:pic>
        <p:nvPicPr>
          <p:cNvPr id="12" name="Picture 11" descr="652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7515" y="4214818"/>
            <a:ext cx="317031" cy="468000"/>
          </a:xfrm>
          <a:prstGeom prst="rect">
            <a:avLst/>
          </a:prstGeom>
        </p:spPr>
      </p:pic>
      <p:pic>
        <p:nvPicPr>
          <p:cNvPr id="19" name="Picture 18" descr="Picture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14612" y="4175446"/>
            <a:ext cx="388803" cy="504000"/>
          </a:xfrm>
          <a:prstGeom prst="rect">
            <a:avLst/>
          </a:prstGeom>
        </p:spPr>
      </p:pic>
      <p:pic>
        <p:nvPicPr>
          <p:cNvPr id="29" name="Picture 28" descr="653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1538" y="3460504"/>
            <a:ext cx="4367646" cy="5400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54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Cosine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similarity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illustrated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85720" y="2143116"/>
            <a:ext cx="8286808" cy="3643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de-DE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  <p:pic>
        <p:nvPicPr>
          <p:cNvPr id="8" name="Picture 7" descr="65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1538" y="1928802"/>
            <a:ext cx="5160694" cy="3895094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55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Cosine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Example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357158" y="1714488"/>
            <a:ext cx="8143932" cy="3643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r>
              <a:rPr lang="de-DE" dirty="0" smtClean="0">
                <a:solidFill>
                  <a:schemeClr val="tx1"/>
                </a:solidFill>
                <a:latin typeface="+mj-lt"/>
              </a:rPr>
              <a:t>                                                         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term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frequencies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(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counts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)</a:t>
            </a:r>
          </a:p>
          <a:p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/>
            <a:r>
              <a:rPr lang="de-DE" dirty="0" err="1" smtClean="0">
                <a:solidFill>
                  <a:schemeClr val="tx1"/>
                </a:solidFill>
                <a:latin typeface="+mj-lt"/>
              </a:rPr>
              <a:t>How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similar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are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/>
            <a:r>
              <a:rPr lang="de-DE" dirty="0" err="1" smtClean="0">
                <a:solidFill>
                  <a:schemeClr val="tx1"/>
                </a:solidFill>
                <a:latin typeface="+mj-lt"/>
              </a:rPr>
              <a:t>these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novels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?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SaS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:</a:t>
            </a:r>
          </a:p>
          <a:p>
            <a:pPr lvl="1"/>
            <a:r>
              <a:rPr lang="de-DE" dirty="0" smtClean="0">
                <a:solidFill>
                  <a:schemeClr val="tx1"/>
                </a:solidFill>
                <a:latin typeface="+mj-lt"/>
              </a:rPr>
              <a:t>Sense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and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/>
            <a:r>
              <a:rPr lang="de-DE" dirty="0" err="1" smtClean="0">
                <a:solidFill>
                  <a:schemeClr val="tx1"/>
                </a:solidFill>
                <a:latin typeface="+mj-lt"/>
              </a:rPr>
              <a:t>Sensibility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PaP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:</a:t>
            </a:r>
          </a:p>
          <a:p>
            <a:pPr lvl="1"/>
            <a:r>
              <a:rPr lang="de-DE" dirty="0" smtClean="0">
                <a:solidFill>
                  <a:schemeClr val="tx1"/>
                </a:solidFill>
                <a:latin typeface="+mj-lt"/>
              </a:rPr>
              <a:t>Pride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and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/>
            <a:r>
              <a:rPr lang="de-DE" dirty="0" err="1" smtClean="0">
                <a:solidFill>
                  <a:schemeClr val="tx1"/>
                </a:solidFill>
                <a:latin typeface="+mj-lt"/>
              </a:rPr>
              <a:t>Prejudice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WH:</a:t>
            </a:r>
          </a:p>
          <a:p>
            <a:pPr lvl="1"/>
            <a:r>
              <a:rPr lang="de-DE" dirty="0" smtClean="0">
                <a:solidFill>
                  <a:schemeClr val="tx1"/>
                </a:solidFill>
                <a:latin typeface="+mj-lt"/>
              </a:rPr>
              <a:t>Wuthering</a:t>
            </a:r>
          </a:p>
          <a:p>
            <a:pPr lvl="1"/>
            <a:r>
              <a:rPr lang="de-DE" dirty="0" smtClean="0">
                <a:solidFill>
                  <a:schemeClr val="tx1"/>
                </a:solidFill>
                <a:latin typeface="+mj-lt"/>
              </a:rPr>
              <a:t>Heights</a:t>
            </a: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3786182" y="2417452"/>
          <a:ext cx="4643438" cy="20116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785950"/>
                <a:gridCol w="928694"/>
                <a:gridCol w="1071570"/>
                <a:gridCol w="857224"/>
              </a:tblGrid>
              <a:tr h="356725">
                <a:tc>
                  <a:txBody>
                    <a:bodyPr/>
                    <a:lstStyle/>
                    <a:p>
                      <a:r>
                        <a:rPr lang="de-DE" sz="2400" b="0" dirty="0" err="1" smtClean="0"/>
                        <a:t>term</a:t>
                      </a:r>
                      <a:endParaRPr lang="de-DE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2400" b="0" dirty="0" err="1" smtClean="0"/>
                        <a:t>SaS</a:t>
                      </a:r>
                      <a:endParaRPr lang="de-DE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2400" b="0" dirty="0" err="1" smtClean="0"/>
                        <a:t>PaP</a:t>
                      </a:r>
                      <a:endParaRPr lang="de-DE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2400" b="0" dirty="0" smtClean="0"/>
                        <a:t>WH</a:t>
                      </a:r>
                      <a:endParaRPr lang="de-DE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3473">
                <a:tc>
                  <a:txBody>
                    <a:bodyPr/>
                    <a:lstStyle/>
                    <a:p>
                      <a:r>
                        <a:rPr lang="de-DE" sz="2200" dirty="0" smtClean="0"/>
                        <a:t>AFFECTION</a:t>
                      </a:r>
                    </a:p>
                    <a:p>
                      <a:r>
                        <a:rPr lang="de-DE" sz="2200" dirty="0" smtClean="0"/>
                        <a:t>JEALOUS</a:t>
                      </a:r>
                    </a:p>
                    <a:p>
                      <a:r>
                        <a:rPr lang="de-DE" sz="2200" dirty="0" smtClean="0"/>
                        <a:t>GOSSIP</a:t>
                      </a:r>
                    </a:p>
                    <a:p>
                      <a:r>
                        <a:rPr lang="de-DE" sz="2200" dirty="0" smtClean="0"/>
                        <a:t>WUTHERING</a:t>
                      </a:r>
                      <a:endParaRPr lang="de-DE" sz="2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2400" dirty="0" smtClean="0"/>
                        <a:t>115</a:t>
                      </a:r>
                    </a:p>
                    <a:p>
                      <a:pPr algn="r"/>
                      <a:r>
                        <a:rPr lang="de-DE" sz="2400" dirty="0" smtClean="0"/>
                        <a:t>10</a:t>
                      </a:r>
                    </a:p>
                    <a:p>
                      <a:pPr algn="r"/>
                      <a:r>
                        <a:rPr lang="de-DE" sz="2400" dirty="0" smtClean="0"/>
                        <a:t>2</a:t>
                      </a:r>
                    </a:p>
                    <a:p>
                      <a:pPr algn="r"/>
                      <a:r>
                        <a:rPr lang="de-DE" sz="2400" dirty="0" smtClean="0"/>
                        <a:t>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2400" dirty="0" smtClean="0"/>
                        <a:t>58</a:t>
                      </a:r>
                    </a:p>
                    <a:p>
                      <a:pPr algn="r"/>
                      <a:r>
                        <a:rPr lang="de-DE" sz="2400" dirty="0" smtClean="0"/>
                        <a:t>7</a:t>
                      </a:r>
                    </a:p>
                    <a:p>
                      <a:pPr algn="r"/>
                      <a:r>
                        <a:rPr lang="de-DE" sz="2400" dirty="0" smtClean="0"/>
                        <a:t>0</a:t>
                      </a:r>
                    </a:p>
                    <a:p>
                      <a:pPr algn="r"/>
                      <a:r>
                        <a:rPr lang="de-DE" sz="2400" dirty="0" smtClean="0"/>
                        <a:t>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2400" dirty="0" smtClean="0"/>
                        <a:t>20</a:t>
                      </a:r>
                    </a:p>
                    <a:p>
                      <a:pPr algn="r"/>
                      <a:r>
                        <a:rPr lang="de-DE" sz="2400" dirty="0" smtClean="0"/>
                        <a:t>11</a:t>
                      </a:r>
                    </a:p>
                    <a:p>
                      <a:pPr algn="r"/>
                      <a:r>
                        <a:rPr lang="de-DE" sz="2400" dirty="0" smtClean="0"/>
                        <a:t>6</a:t>
                      </a:r>
                    </a:p>
                    <a:p>
                      <a:pPr algn="r"/>
                      <a:r>
                        <a:rPr lang="de-DE" sz="2400" dirty="0" smtClean="0"/>
                        <a:t>38</a:t>
                      </a:r>
                      <a:endParaRPr lang="de-DE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56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Cosine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Example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357158" y="1714488"/>
            <a:ext cx="8143932" cy="3643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r>
              <a:rPr lang="de-DE" dirty="0" smtClean="0">
                <a:solidFill>
                  <a:schemeClr val="tx1"/>
                </a:solidFill>
                <a:latin typeface="+mj-lt"/>
              </a:rPr>
              <a:t>        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term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frequencies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(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counts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)               log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frequency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weighting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r>
              <a:rPr lang="de-DE" dirty="0" smtClean="0">
                <a:solidFill>
                  <a:schemeClr val="tx1"/>
                </a:solidFill>
                <a:latin typeface="+mj-lt"/>
              </a:rPr>
              <a:t>          (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To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simplify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this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example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we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don</a:t>
            </a:r>
            <a:r>
              <a:rPr lang="de-DE" baseline="30000" dirty="0" err="1" smtClean="0">
                <a:solidFill>
                  <a:schemeClr val="tx1"/>
                </a:solidFill>
                <a:latin typeface="Calibri"/>
                <a:cs typeface="Calibri"/>
              </a:rPr>
              <a:t>'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do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idf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weighting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.)</a:t>
            </a:r>
          </a:p>
          <a:p>
            <a:endParaRPr lang="de-DE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643438" y="2417452"/>
          <a:ext cx="4214841" cy="20116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643074"/>
                <a:gridCol w="928694"/>
                <a:gridCol w="785818"/>
                <a:gridCol w="857255"/>
              </a:tblGrid>
              <a:tr h="440044">
                <a:tc>
                  <a:txBody>
                    <a:bodyPr/>
                    <a:lstStyle/>
                    <a:p>
                      <a:r>
                        <a:rPr lang="de-DE" sz="2400" b="0" dirty="0" err="1" smtClean="0"/>
                        <a:t>term</a:t>
                      </a:r>
                      <a:endParaRPr lang="de-DE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2400" b="0" dirty="0" err="1" smtClean="0"/>
                        <a:t>SaS</a:t>
                      </a:r>
                      <a:endParaRPr lang="de-DE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2400" b="0" dirty="0" err="1" smtClean="0"/>
                        <a:t>PaP</a:t>
                      </a:r>
                      <a:endParaRPr lang="de-DE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2400" b="0" dirty="0" smtClean="0"/>
                        <a:t>WH</a:t>
                      </a:r>
                      <a:endParaRPr lang="de-DE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3473">
                <a:tc>
                  <a:txBody>
                    <a:bodyPr/>
                    <a:lstStyle/>
                    <a:p>
                      <a:r>
                        <a:rPr lang="de-DE" sz="2200" dirty="0" smtClean="0"/>
                        <a:t>AFFECTION</a:t>
                      </a:r>
                    </a:p>
                    <a:p>
                      <a:r>
                        <a:rPr lang="de-DE" sz="2200" dirty="0" smtClean="0"/>
                        <a:t>JEALOUS</a:t>
                      </a:r>
                    </a:p>
                    <a:p>
                      <a:r>
                        <a:rPr lang="de-DE" sz="2200" dirty="0" smtClean="0"/>
                        <a:t>GOSSIP</a:t>
                      </a:r>
                    </a:p>
                    <a:p>
                      <a:r>
                        <a:rPr lang="de-DE" sz="2200" dirty="0" smtClean="0"/>
                        <a:t>WUTHERING</a:t>
                      </a:r>
                      <a:endParaRPr lang="de-DE" sz="2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2400" dirty="0" smtClean="0"/>
                        <a:t>3.06</a:t>
                      </a:r>
                    </a:p>
                    <a:p>
                      <a:pPr algn="r"/>
                      <a:r>
                        <a:rPr lang="de-DE" sz="2400" dirty="0" smtClean="0"/>
                        <a:t>2.0</a:t>
                      </a:r>
                    </a:p>
                    <a:p>
                      <a:pPr algn="r"/>
                      <a:r>
                        <a:rPr lang="de-DE" sz="2400" dirty="0" smtClean="0"/>
                        <a:t>1.30</a:t>
                      </a:r>
                    </a:p>
                    <a:p>
                      <a:pPr algn="r"/>
                      <a:r>
                        <a:rPr lang="de-DE" sz="2400" dirty="0" smtClean="0"/>
                        <a:t>0</a:t>
                      </a:r>
                      <a:endParaRPr lang="de-DE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2400" dirty="0" smtClean="0"/>
                        <a:t>2.76</a:t>
                      </a:r>
                    </a:p>
                    <a:p>
                      <a:pPr algn="r"/>
                      <a:r>
                        <a:rPr lang="de-DE" sz="2400" dirty="0" smtClean="0"/>
                        <a:t>1.85</a:t>
                      </a:r>
                    </a:p>
                    <a:p>
                      <a:pPr algn="r"/>
                      <a:r>
                        <a:rPr lang="de-DE" sz="2400" dirty="0" smtClean="0"/>
                        <a:t>0</a:t>
                      </a:r>
                    </a:p>
                    <a:p>
                      <a:pPr algn="r"/>
                      <a:r>
                        <a:rPr lang="de-DE" sz="2400" dirty="0" smtClean="0"/>
                        <a:t>0</a:t>
                      </a:r>
                      <a:endParaRPr lang="de-DE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2400" dirty="0" smtClean="0"/>
                        <a:t>2.30</a:t>
                      </a:r>
                    </a:p>
                    <a:p>
                      <a:pPr algn="r"/>
                      <a:r>
                        <a:rPr lang="de-DE" sz="2400" dirty="0" smtClean="0"/>
                        <a:t>2.04</a:t>
                      </a:r>
                    </a:p>
                    <a:p>
                      <a:pPr algn="r"/>
                      <a:r>
                        <a:rPr lang="de-DE" sz="2400" dirty="0" smtClean="0"/>
                        <a:t>1.78</a:t>
                      </a:r>
                    </a:p>
                    <a:p>
                      <a:pPr algn="r"/>
                      <a:r>
                        <a:rPr lang="de-DE" sz="2400" dirty="0" smtClean="0"/>
                        <a:t>2.58</a:t>
                      </a:r>
                      <a:endParaRPr lang="de-DE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85786" y="2428868"/>
          <a:ext cx="3714776" cy="20116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643074"/>
                <a:gridCol w="714380"/>
                <a:gridCol w="642942"/>
                <a:gridCol w="714380"/>
              </a:tblGrid>
              <a:tr h="440044">
                <a:tc>
                  <a:txBody>
                    <a:bodyPr/>
                    <a:lstStyle/>
                    <a:p>
                      <a:r>
                        <a:rPr lang="de-DE" sz="2400" b="0" dirty="0" err="1" smtClean="0"/>
                        <a:t>term</a:t>
                      </a:r>
                      <a:endParaRPr lang="de-DE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2400" b="0" dirty="0" err="1" smtClean="0"/>
                        <a:t>SaS</a:t>
                      </a:r>
                      <a:endParaRPr lang="de-DE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2400" b="0" dirty="0" err="1" smtClean="0"/>
                        <a:t>PaP</a:t>
                      </a:r>
                      <a:endParaRPr lang="de-DE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2400" b="0" dirty="0" smtClean="0"/>
                        <a:t>WH</a:t>
                      </a:r>
                      <a:endParaRPr lang="de-DE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3473">
                <a:tc>
                  <a:txBody>
                    <a:bodyPr/>
                    <a:lstStyle/>
                    <a:p>
                      <a:r>
                        <a:rPr lang="de-DE" sz="2200" dirty="0" smtClean="0"/>
                        <a:t>AFFECTION</a:t>
                      </a:r>
                    </a:p>
                    <a:p>
                      <a:r>
                        <a:rPr lang="de-DE" sz="2200" dirty="0" smtClean="0"/>
                        <a:t>JEALOUS</a:t>
                      </a:r>
                    </a:p>
                    <a:p>
                      <a:r>
                        <a:rPr lang="de-DE" sz="2200" dirty="0" smtClean="0"/>
                        <a:t>GOSSIP</a:t>
                      </a:r>
                    </a:p>
                    <a:p>
                      <a:r>
                        <a:rPr lang="de-DE" sz="2200" dirty="0" smtClean="0"/>
                        <a:t>WUTHERING</a:t>
                      </a:r>
                      <a:endParaRPr lang="de-DE" sz="2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2400" dirty="0" smtClean="0"/>
                        <a:t>115</a:t>
                      </a:r>
                    </a:p>
                    <a:p>
                      <a:pPr algn="r"/>
                      <a:r>
                        <a:rPr lang="de-DE" sz="2400" dirty="0" smtClean="0"/>
                        <a:t>10</a:t>
                      </a:r>
                    </a:p>
                    <a:p>
                      <a:pPr algn="r"/>
                      <a:r>
                        <a:rPr lang="de-DE" sz="2400" dirty="0" smtClean="0"/>
                        <a:t>2</a:t>
                      </a:r>
                    </a:p>
                    <a:p>
                      <a:pPr algn="r"/>
                      <a:r>
                        <a:rPr lang="de-DE" sz="2400" dirty="0" smtClean="0"/>
                        <a:t>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2400" dirty="0" smtClean="0"/>
                        <a:t>58</a:t>
                      </a:r>
                    </a:p>
                    <a:p>
                      <a:pPr algn="r"/>
                      <a:r>
                        <a:rPr lang="de-DE" sz="2400" dirty="0" smtClean="0"/>
                        <a:t>7</a:t>
                      </a:r>
                    </a:p>
                    <a:p>
                      <a:pPr algn="r"/>
                      <a:r>
                        <a:rPr lang="de-DE" sz="2400" dirty="0" smtClean="0"/>
                        <a:t>0</a:t>
                      </a:r>
                    </a:p>
                    <a:p>
                      <a:pPr algn="r"/>
                      <a:r>
                        <a:rPr lang="de-DE" sz="2400" dirty="0" smtClean="0"/>
                        <a:t>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2400" dirty="0" smtClean="0"/>
                        <a:t>20</a:t>
                      </a:r>
                    </a:p>
                    <a:p>
                      <a:pPr algn="r"/>
                      <a:r>
                        <a:rPr lang="de-DE" sz="2400" dirty="0" smtClean="0"/>
                        <a:t>11</a:t>
                      </a:r>
                    </a:p>
                    <a:p>
                      <a:pPr algn="r"/>
                      <a:r>
                        <a:rPr lang="de-DE" sz="2400" dirty="0" smtClean="0"/>
                        <a:t>6</a:t>
                      </a:r>
                    </a:p>
                    <a:p>
                      <a:pPr algn="r"/>
                      <a:r>
                        <a:rPr lang="de-DE" sz="2400" dirty="0" smtClean="0"/>
                        <a:t>38</a:t>
                      </a:r>
                      <a:endParaRPr lang="de-DE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57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Cosine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Example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357158" y="1714488"/>
            <a:ext cx="8501122" cy="3643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r>
              <a:rPr lang="de-DE" dirty="0" smtClean="0">
                <a:solidFill>
                  <a:schemeClr val="tx1"/>
                </a:solidFill>
                <a:latin typeface="+mj-lt"/>
              </a:rPr>
              <a:t>   log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frequency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weighting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                    log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frequency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weighting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&amp;</a:t>
            </a:r>
          </a:p>
          <a:p>
            <a:r>
              <a:rPr lang="de-DE" dirty="0" smtClean="0">
                <a:solidFill>
                  <a:schemeClr val="tx1"/>
                </a:solidFill>
                <a:latin typeface="+mj-lt"/>
              </a:rPr>
              <a:t>                                                                       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cosine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normalization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r>
              <a:rPr lang="de-DE" dirty="0" smtClean="0">
                <a:solidFill>
                  <a:schemeClr val="tx1"/>
                </a:solidFill>
                <a:latin typeface="+mj-lt"/>
              </a:rPr>
              <a:t>          </a:t>
            </a:r>
          </a:p>
          <a:p>
            <a:endParaRPr lang="de-DE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357159" y="2417452"/>
          <a:ext cx="4000528" cy="20116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643073"/>
                <a:gridCol w="714380"/>
                <a:gridCol w="857256"/>
                <a:gridCol w="785819"/>
              </a:tblGrid>
              <a:tr h="486697">
                <a:tc>
                  <a:txBody>
                    <a:bodyPr/>
                    <a:lstStyle/>
                    <a:p>
                      <a:r>
                        <a:rPr lang="de-DE" sz="2400" b="0" dirty="0" err="1" smtClean="0"/>
                        <a:t>term</a:t>
                      </a:r>
                      <a:endParaRPr lang="de-DE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2400" b="0" dirty="0" err="1" smtClean="0"/>
                        <a:t>SaS</a:t>
                      </a:r>
                      <a:endParaRPr lang="de-DE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2400" b="0" dirty="0" err="1" smtClean="0"/>
                        <a:t>PaP</a:t>
                      </a:r>
                      <a:endParaRPr lang="de-DE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2400" b="0" dirty="0" smtClean="0"/>
                        <a:t>WH</a:t>
                      </a:r>
                      <a:endParaRPr lang="de-DE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983">
                <a:tc>
                  <a:txBody>
                    <a:bodyPr/>
                    <a:lstStyle/>
                    <a:p>
                      <a:r>
                        <a:rPr lang="de-DE" sz="2200" dirty="0" smtClean="0"/>
                        <a:t>AFFECTION</a:t>
                      </a:r>
                    </a:p>
                    <a:p>
                      <a:r>
                        <a:rPr lang="de-DE" sz="2200" dirty="0" smtClean="0"/>
                        <a:t>JEALOUS</a:t>
                      </a:r>
                    </a:p>
                    <a:p>
                      <a:r>
                        <a:rPr lang="de-DE" sz="2200" dirty="0" smtClean="0"/>
                        <a:t>GOSSIP</a:t>
                      </a:r>
                    </a:p>
                    <a:p>
                      <a:r>
                        <a:rPr lang="de-DE" sz="2200" dirty="0" smtClean="0"/>
                        <a:t>WUTHERING</a:t>
                      </a:r>
                      <a:endParaRPr lang="de-DE" sz="2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2200" dirty="0" smtClean="0"/>
                        <a:t>3.06</a:t>
                      </a:r>
                    </a:p>
                    <a:p>
                      <a:pPr algn="r"/>
                      <a:r>
                        <a:rPr lang="de-DE" sz="2200" dirty="0" smtClean="0"/>
                        <a:t>2.0</a:t>
                      </a:r>
                    </a:p>
                    <a:p>
                      <a:pPr algn="r"/>
                      <a:r>
                        <a:rPr lang="de-DE" sz="2200" dirty="0" smtClean="0"/>
                        <a:t>1.30</a:t>
                      </a:r>
                    </a:p>
                    <a:p>
                      <a:pPr algn="r"/>
                      <a:r>
                        <a:rPr lang="de-DE" sz="2200" dirty="0" smtClean="0"/>
                        <a:t>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2200" dirty="0" smtClean="0"/>
                        <a:t>2.76</a:t>
                      </a:r>
                    </a:p>
                    <a:p>
                      <a:pPr algn="r"/>
                      <a:r>
                        <a:rPr lang="de-DE" sz="2200" dirty="0" smtClean="0"/>
                        <a:t>1.85</a:t>
                      </a:r>
                    </a:p>
                    <a:p>
                      <a:pPr algn="r"/>
                      <a:r>
                        <a:rPr lang="de-DE" sz="2200" dirty="0" smtClean="0"/>
                        <a:t>0</a:t>
                      </a:r>
                    </a:p>
                    <a:p>
                      <a:pPr algn="r"/>
                      <a:r>
                        <a:rPr lang="de-DE" sz="2200" dirty="0" smtClean="0"/>
                        <a:t>0</a:t>
                      </a:r>
                      <a:endParaRPr lang="de-DE" sz="2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2200" dirty="0" smtClean="0"/>
                        <a:t>2.30</a:t>
                      </a:r>
                    </a:p>
                    <a:p>
                      <a:pPr algn="r"/>
                      <a:r>
                        <a:rPr lang="de-DE" sz="2200" dirty="0" smtClean="0"/>
                        <a:t>2.04</a:t>
                      </a:r>
                    </a:p>
                    <a:p>
                      <a:pPr algn="r"/>
                      <a:r>
                        <a:rPr lang="de-DE" sz="2200" dirty="0" smtClean="0"/>
                        <a:t>1.78</a:t>
                      </a:r>
                    </a:p>
                    <a:p>
                      <a:pPr algn="r"/>
                      <a:r>
                        <a:rPr lang="de-DE" sz="2200" dirty="0" smtClean="0"/>
                        <a:t>2.58</a:t>
                      </a:r>
                      <a:endParaRPr lang="de-DE" sz="2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500563" y="2467934"/>
          <a:ext cx="4357718" cy="188976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643073"/>
                <a:gridCol w="928694"/>
                <a:gridCol w="857256"/>
                <a:gridCol w="928695"/>
              </a:tblGrid>
              <a:tr h="440044">
                <a:tc>
                  <a:txBody>
                    <a:bodyPr/>
                    <a:lstStyle/>
                    <a:p>
                      <a:r>
                        <a:rPr lang="de-DE" sz="2400" b="0" dirty="0" err="1" smtClean="0"/>
                        <a:t>term</a:t>
                      </a:r>
                      <a:endParaRPr lang="de-DE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2400" b="0" dirty="0" err="1" smtClean="0"/>
                        <a:t>SaS</a:t>
                      </a:r>
                      <a:endParaRPr lang="de-DE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2400" b="0" dirty="0" err="1" smtClean="0"/>
                        <a:t>PaP</a:t>
                      </a:r>
                      <a:endParaRPr lang="de-DE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2400" b="0" dirty="0" smtClean="0"/>
                        <a:t>WH</a:t>
                      </a:r>
                      <a:endParaRPr lang="de-DE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3473">
                <a:tc>
                  <a:txBody>
                    <a:bodyPr/>
                    <a:lstStyle/>
                    <a:p>
                      <a:r>
                        <a:rPr lang="de-DE" sz="2200" dirty="0" smtClean="0"/>
                        <a:t>AFFECTION</a:t>
                      </a:r>
                    </a:p>
                    <a:p>
                      <a:r>
                        <a:rPr lang="de-DE" sz="2200" dirty="0" smtClean="0"/>
                        <a:t>JEALOUS</a:t>
                      </a:r>
                    </a:p>
                    <a:p>
                      <a:r>
                        <a:rPr lang="de-DE" sz="2200" dirty="0" smtClean="0"/>
                        <a:t>GOSSIP</a:t>
                      </a:r>
                    </a:p>
                    <a:p>
                      <a:r>
                        <a:rPr lang="de-DE" sz="2200" dirty="0" smtClean="0"/>
                        <a:t>WUTHERING</a:t>
                      </a:r>
                      <a:endParaRPr lang="de-DE" sz="2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2200" dirty="0" smtClean="0"/>
                        <a:t>0.789</a:t>
                      </a:r>
                    </a:p>
                    <a:p>
                      <a:pPr algn="r"/>
                      <a:r>
                        <a:rPr lang="de-DE" sz="2200" dirty="0" smtClean="0"/>
                        <a:t>0.515</a:t>
                      </a:r>
                    </a:p>
                    <a:p>
                      <a:pPr algn="r"/>
                      <a:r>
                        <a:rPr lang="de-DE" sz="2200" dirty="0" smtClean="0"/>
                        <a:t>0.335</a:t>
                      </a:r>
                    </a:p>
                    <a:p>
                      <a:pPr algn="r"/>
                      <a:r>
                        <a:rPr lang="de-DE" sz="2200" dirty="0" smtClean="0"/>
                        <a:t>0.0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de-DE" sz="2200" dirty="0" smtClean="0"/>
                        <a:t>0.832</a:t>
                      </a:r>
                    </a:p>
                    <a:p>
                      <a:r>
                        <a:rPr lang="de-DE" sz="2200" dirty="0" smtClean="0"/>
                        <a:t>0.555</a:t>
                      </a:r>
                    </a:p>
                    <a:p>
                      <a:r>
                        <a:rPr lang="de-DE" sz="2200" dirty="0" smtClean="0"/>
                        <a:t>0.0</a:t>
                      </a:r>
                    </a:p>
                    <a:p>
                      <a:r>
                        <a:rPr lang="de-DE" sz="2200" dirty="0" smtClean="0"/>
                        <a:t>0.0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de-DE" sz="2200" dirty="0" smtClean="0"/>
                        <a:t>0.524</a:t>
                      </a:r>
                    </a:p>
                    <a:p>
                      <a:r>
                        <a:rPr lang="de-DE" sz="2200" dirty="0" smtClean="0"/>
                        <a:t>0.465</a:t>
                      </a:r>
                    </a:p>
                    <a:p>
                      <a:r>
                        <a:rPr lang="de-DE" sz="2200" dirty="0" smtClean="0"/>
                        <a:t>0.405</a:t>
                      </a:r>
                    </a:p>
                    <a:p>
                      <a:r>
                        <a:rPr lang="de-DE" sz="2200" dirty="0" smtClean="0"/>
                        <a:t>0.588</a:t>
                      </a:r>
                      <a:endParaRPr lang="de-DE" sz="2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428596" y="4429132"/>
            <a:ext cx="850112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cos(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SaS,PaP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) ≈                                                                             0.789 ∗ 0.832 + 0.515 ∗ 0.555 + 0.335 ∗ 0.0 + 0.0 ∗ 0.0 ≈ 0.94.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cos(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SaS,WH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) ≈ 0.79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cos(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PaP,WH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) ≈ 0.69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00B050"/>
                </a:solidFill>
                <a:latin typeface="+mj-lt"/>
              </a:rPr>
              <a:t>Why do we have </a:t>
            </a:r>
            <a:r>
              <a:rPr lang="en-US" dirty="0" err="1" smtClean="0">
                <a:solidFill>
                  <a:srgbClr val="00B050"/>
                </a:solidFill>
                <a:latin typeface="+mj-lt"/>
              </a:rPr>
              <a:t>cos</a:t>
            </a:r>
            <a:r>
              <a:rPr lang="en-US" dirty="0" smtClean="0">
                <a:solidFill>
                  <a:srgbClr val="00B050"/>
                </a:solidFill>
                <a:latin typeface="+mj-lt"/>
              </a:rPr>
              <a:t>(</a:t>
            </a:r>
            <a:r>
              <a:rPr lang="en-US" dirty="0" err="1" smtClean="0">
                <a:solidFill>
                  <a:srgbClr val="00B050"/>
                </a:solidFill>
                <a:latin typeface="+mj-lt"/>
              </a:rPr>
              <a:t>SaS,PaP</a:t>
            </a:r>
            <a:r>
              <a:rPr lang="en-US" dirty="0" smtClean="0">
                <a:solidFill>
                  <a:srgbClr val="00B050"/>
                </a:solidFill>
                <a:latin typeface="+mj-lt"/>
              </a:rPr>
              <a:t>) &gt; </a:t>
            </a:r>
            <a:r>
              <a:rPr lang="en-US" dirty="0" err="1" smtClean="0">
                <a:solidFill>
                  <a:srgbClr val="00B050"/>
                </a:solidFill>
                <a:latin typeface="+mj-lt"/>
              </a:rPr>
              <a:t>cos</a:t>
            </a:r>
            <a:r>
              <a:rPr lang="en-US" dirty="0" smtClean="0">
                <a:solidFill>
                  <a:srgbClr val="00B050"/>
                </a:solidFill>
                <a:latin typeface="+mj-lt"/>
              </a:rPr>
              <a:t>(SAS,WH)?</a:t>
            </a:r>
            <a:endParaRPr lang="de-DE" dirty="0" smtClean="0">
              <a:solidFill>
                <a:srgbClr val="00B050"/>
              </a:solidFill>
              <a:latin typeface="+mj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58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Computing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the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cosine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score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85720" y="2500306"/>
            <a:ext cx="8286808" cy="3643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  <p:pic>
        <p:nvPicPr>
          <p:cNvPr id="10" name="Picture 9" descr="65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33" y="1785926"/>
            <a:ext cx="6166419" cy="4000528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59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Components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of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tf-idf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weighting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  <p:pic>
        <p:nvPicPr>
          <p:cNvPr id="9" name="Picture 8" descr="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2143117"/>
            <a:ext cx="8728422" cy="3429023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6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0" y="12700"/>
            <a:ext cx="885828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lvl="1"/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Dictionary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as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a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string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4500562" y="1571612"/>
            <a:ext cx="4286280" cy="457203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/>
            <a:endParaRPr lang="de-DE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1" y="1857364"/>
            <a:ext cx="6485104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60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tf-idf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example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85720" y="1643050"/>
            <a:ext cx="8643998" cy="464347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We often use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different weightings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for queries and documents.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Notation: ddd.qqq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err="1" smtClean="0">
                <a:solidFill>
                  <a:schemeClr val="tx1"/>
                </a:solidFill>
                <a:latin typeface="+mj-lt"/>
              </a:rPr>
              <a:t>Example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: lnc.ltn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document: logarithmic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tf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, no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df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weighting, cosine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normalization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query: logarithmic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tf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idf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, no normalization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00B050"/>
                </a:solidFill>
                <a:latin typeface="+mj-lt"/>
              </a:rPr>
              <a:t>Isn’t it bad to not </a:t>
            </a:r>
            <a:r>
              <a:rPr lang="en-US" dirty="0" err="1" smtClean="0">
                <a:solidFill>
                  <a:srgbClr val="00B050"/>
                </a:solidFill>
                <a:latin typeface="+mj-lt"/>
              </a:rPr>
              <a:t>idf</a:t>
            </a:r>
            <a:r>
              <a:rPr lang="en-US" dirty="0" smtClean="0">
                <a:solidFill>
                  <a:srgbClr val="00B050"/>
                </a:solidFill>
                <a:latin typeface="+mj-lt"/>
              </a:rPr>
              <a:t>-weight the document?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Example query: “best car insurance”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fr-FR" dirty="0" err="1" smtClean="0">
                <a:solidFill>
                  <a:schemeClr val="tx1"/>
                </a:solidFill>
                <a:latin typeface="+mj-lt"/>
              </a:rPr>
              <a:t>Example</a:t>
            </a:r>
            <a:r>
              <a:rPr lang="fr-FR" dirty="0" smtClean="0">
                <a:solidFill>
                  <a:schemeClr val="tx1"/>
                </a:solidFill>
                <a:latin typeface="+mj-lt"/>
              </a:rPr>
              <a:t> document: “car </a:t>
            </a:r>
            <a:r>
              <a:rPr lang="fr-FR" dirty="0" err="1" smtClean="0">
                <a:solidFill>
                  <a:schemeClr val="tx1"/>
                </a:solidFill>
                <a:latin typeface="+mj-lt"/>
              </a:rPr>
              <a:t>insurance</a:t>
            </a:r>
            <a:r>
              <a:rPr lang="fr-FR" dirty="0" smtClean="0">
                <a:solidFill>
                  <a:schemeClr val="tx1"/>
                </a:solidFill>
                <a:latin typeface="+mj-lt"/>
              </a:rPr>
              <a:t> auto </a:t>
            </a:r>
            <a:r>
              <a:rPr lang="fr-FR" dirty="0" err="1" smtClean="0">
                <a:solidFill>
                  <a:schemeClr val="tx1"/>
                </a:solidFill>
                <a:latin typeface="+mj-lt"/>
              </a:rPr>
              <a:t>insurance</a:t>
            </a:r>
            <a:r>
              <a:rPr lang="fr-FR" dirty="0" smtClean="0">
                <a:solidFill>
                  <a:schemeClr val="tx1"/>
                </a:solidFill>
                <a:latin typeface="+mj-lt"/>
              </a:rPr>
              <a:t>”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de-DE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61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tf-idf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example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Inc.Itn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0" y="1428736"/>
            <a:ext cx="9144000" cy="71438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Query: “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best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car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insurance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”.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Document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: “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car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insurance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auto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insurance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”.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61</a:t>
            </a:fld>
            <a:endParaRPr lang="en-US"/>
          </a:p>
        </p:txBody>
      </p:sp>
      <p:pic>
        <p:nvPicPr>
          <p:cNvPr id="8" name="Picture 7" descr="66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314" y="1802405"/>
            <a:ext cx="8643966" cy="1698033"/>
          </a:xfrm>
          <a:prstGeom prst="rect">
            <a:avLst/>
          </a:prstGeom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57158" y="3357562"/>
            <a:ext cx="8939242" cy="71438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r>
              <a:rPr lang="en-US" sz="2200" dirty="0" smtClean="0">
                <a:solidFill>
                  <a:schemeClr val="tx1"/>
                </a:solidFill>
                <a:latin typeface="+mj-lt"/>
              </a:rPr>
              <a:t>Key to columns: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tf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-raw: raw (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unweighted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) term frequency,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tf-wght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: logarithmically weighted term frequency,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df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: document frequency,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idf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: inverse document frequency, weight: the final weight of the term in the query or document,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n’lized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: document weights after cosine normalization, product: the product of final query weight and final document weight</a:t>
            </a:r>
          </a:p>
          <a:p>
            <a:endParaRPr lang="de-DE" sz="2200" dirty="0" smtClean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11" name="Picture 10" descr="Picture3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4282" y="5000636"/>
            <a:ext cx="3182402" cy="4680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357158" y="5447758"/>
            <a:ext cx="8429684" cy="1124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200" dirty="0" smtClean="0">
                <a:solidFill>
                  <a:schemeClr val="tx1"/>
                </a:solidFill>
                <a:latin typeface="+mj-lt"/>
              </a:rPr>
              <a:t>1/1.92 ≈ 0.52</a:t>
            </a:r>
          </a:p>
          <a:p>
            <a:r>
              <a:rPr lang="en-US" sz="2200" dirty="0" smtClean="0">
                <a:solidFill>
                  <a:schemeClr val="tx1"/>
                </a:solidFill>
                <a:latin typeface="+mj-lt"/>
              </a:rPr>
              <a:t>1.3/1.92 ≈ 0.68 Final similarity score between query and</a:t>
            </a:r>
          </a:p>
          <a:p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document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:        </a:t>
            </a:r>
            <a:r>
              <a:rPr lang="de-DE" sz="2200" i="1" baseline="-25000" dirty="0" smtClean="0">
                <a:solidFill>
                  <a:schemeClr val="tx1"/>
                </a:solidFill>
                <a:latin typeface="+mj-lt"/>
              </a:rPr>
              <a:t>i </a:t>
            </a:r>
            <a:r>
              <a:rPr lang="de-DE" sz="2200" i="1" dirty="0" err="1" smtClean="0">
                <a:solidFill>
                  <a:schemeClr val="tx1"/>
                </a:solidFill>
                <a:latin typeface="+mj-lt"/>
              </a:rPr>
              <a:t>w</a:t>
            </a:r>
            <a:r>
              <a:rPr lang="de-DE" sz="2200" i="1" baseline="-25000" dirty="0" err="1" smtClean="0">
                <a:solidFill>
                  <a:schemeClr val="tx1"/>
                </a:solidFill>
                <a:latin typeface="+mj-lt"/>
              </a:rPr>
              <a:t>qi</a:t>
            </a:r>
            <a:r>
              <a:rPr lang="de-DE" sz="2200" i="1" dirty="0" smtClean="0">
                <a:solidFill>
                  <a:schemeClr val="tx1"/>
                </a:solidFill>
                <a:latin typeface="+mj-lt"/>
              </a:rPr>
              <a:t> · </a:t>
            </a:r>
            <a:r>
              <a:rPr lang="de-DE" sz="2200" i="1" dirty="0" err="1" smtClean="0">
                <a:solidFill>
                  <a:schemeClr val="tx1"/>
                </a:solidFill>
                <a:latin typeface="+mj-lt"/>
              </a:rPr>
              <a:t>w</a:t>
            </a:r>
            <a:r>
              <a:rPr lang="de-DE" sz="2200" i="1" baseline="-25000" dirty="0" err="1" smtClean="0">
                <a:solidFill>
                  <a:schemeClr val="tx1"/>
                </a:solidFill>
                <a:latin typeface="+mj-lt"/>
              </a:rPr>
              <a:t>di</a:t>
            </a:r>
            <a:r>
              <a:rPr lang="de-DE" sz="2200" i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= 0 + 0 + 1.04 + 2.04 = 3.08 </a:t>
            </a:r>
            <a:r>
              <a:rPr lang="de-DE" sz="2200" dirty="0" err="1" smtClean="0">
                <a:solidFill>
                  <a:srgbClr val="00B050"/>
                </a:solidFill>
                <a:latin typeface="+mj-lt"/>
              </a:rPr>
              <a:t>Questions</a:t>
            </a:r>
            <a:r>
              <a:rPr lang="de-DE" sz="2200" dirty="0" smtClean="0">
                <a:solidFill>
                  <a:srgbClr val="00B050"/>
                </a:solidFill>
                <a:latin typeface="+mj-lt"/>
              </a:rPr>
              <a:t>?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1857356" y="6140834"/>
          <a:ext cx="414000" cy="360000"/>
        </p:xfrm>
        <a:graphic>
          <a:graphicData uri="http://schemas.openxmlformats.org/presentationml/2006/ole">
            <p:oleObj spid="_x0000_s77826" name="Vergelijking" r:id="rId6" imgW="291960" imgH="253800" progId="Equation.3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62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en-US" sz="3400" dirty="0" smtClean="0">
                <a:solidFill>
                  <a:schemeClr val="tx1"/>
                </a:solidFill>
                <a:latin typeface="+mj-lt"/>
              </a:rPr>
              <a:t>Summary: Ranked retrieval in the vector space model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85720" y="2285992"/>
            <a:ext cx="8643998" cy="464347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Represent the query as a weighted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tf-idf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vector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Represent each document as a weighted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tf-idf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vector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Compute the cosine similarity between the query vector and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each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document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vector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Rank documents with respect to the query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Return the top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K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(e.g.,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K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= 10) to the user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62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63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Take-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away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today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85720" y="2143116"/>
            <a:ext cx="8643998" cy="464347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  <a:latin typeface="+mj-lt"/>
              </a:rPr>
              <a:t>Ranking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search results: why it is important (as opposed to just presenting a set of unordered Boolean results)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  <a:latin typeface="+mj-lt"/>
              </a:rPr>
              <a:t>Term frequency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: This is a key ingredient for ranking.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err="1" smtClean="0">
                <a:solidFill>
                  <a:srgbClr val="0070C0"/>
                </a:solidFill>
                <a:latin typeface="+mj-lt"/>
              </a:rPr>
              <a:t>Tf-idf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 ranking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: best known traditional ranking scheme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  <a:latin typeface="+mj-lt"/>
              </a:rPr>
              <a:t>Vector space model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: One of the most important formal models for information retrieval (along with Boolean and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probabilistic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models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)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63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64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Resources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85720" y="2143116"/>
            <a:ext cx="8643998" cy="464347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Chapters 6 and 7 of IIR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Resources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at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http://ifnlp.org/ir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Vector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space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for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+mj-lt"/>
              </a:rPr>
              <a:t>dummies</a:t>
            </a:r>
            <a:endParaRPr lang="de-DE" sz="2200" dirty="0" smtClean="0">
              <a:solidFill>
                <a:schemeClr val="tx1"/>
              </a:solidFill>
              <a:latin typeface="+mj-lt"/>
            </a:endParaRP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Exploring the similarity space (Moffat and </a:t>
            </a:r>
            <a:r>
              <a:rPr lang="en-US" sz="2200" dirty="0" err="1" smtClean="0">
                <a:solidFill>
                  <a:schemeClr val="tx1"/>
                </a:solidFill>
                <a:latin typeface="+mj-lt"/>
              </a:rPr>
              <a:t>Zobel</a:t>
            </a: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, 2005)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Okapi BM25 (a state-of-the-art weighting method, 11.4.3 of </a:t>
            </a:r>
            <a:r>
              <a:rPr lang="de-DE" sz="2200" dirty="0" smtClean="0">
                <a:solidFill>
                  <a:schemeClr val="tx1"/>
                </a:solidFill>
                <a:latin typeface="+mj-lt"/>
              </a:rPr>
              <a:t>IIR)</a:t>
            </a:r>
          </a:p>
          <a:p>
            <a:pPr lvl="1"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64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7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0" y="12700"/>
            <a:ext cx="885828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lvl="1"/>
            <a:r>
              <a:rPr lang="de-DE" sz="3600" dirty="0" smtClean="0">
                <a:solidFill>
                  <a:schemeClr val="tx1"/>
                </a:solidFill>
                <a:latin typeface="+mj-lt"/>
              </a:rPr>
              <a:t>Gap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encoding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4500562" y="1571612"/>
            <a:ext cx="4286280" cy="457203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/>
            <a:endParaRPr lang="de-DE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8" name="Picture 7" descr="607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1857364"/>
            <a:ext cx="8459794" cy="1643074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8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de-DE" sz="3600" dirty="0" smtClean="0">
                <a:solidFill>
                  <a:schemeClr val="tx1"/>
                </a:solidFill>
                <a:latin typeface="+mj-lt"/>
              </a:rPr>
              <a:t>Variable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byte</a:t>
            </a:r>
            <a:r>
              <a:rPr lang="de-DE" sz="3600" dirty="0" smtClean="0">
                <a:solidFill>
                  <a:schemeClr val="tx1"/>
                </a:solidFill>
                <a:latin typeface="+mj-lt"/>
              </a:rPr>
              <a:t> (VB) </a:t>
            </a:r>
            <a:r>
              <a:rPr lang="de-DE" sz="3600" dirty="0" err="1" smtClean="0">
                <a:solidFill>
                  <a:schemeClr val="tx1"/>
                </a:solidFill>
                <a:latin typeface="+mj-lt"/>
              </a:rPr>
              <a:t>code</a:t>
            </a:r>
            <a:endParaRPr lang="de-DE" sz="36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1857364"/>
            <a:ext cx="8572560" cy="357187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Dedicate 1 bit (high bit) to be a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continuation bit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c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If the gap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G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fits within 7 bits, binary-encode it in the 7 available bits and set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c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= 1.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Else: set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c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= 0, encode high-order 7 bits and then use one or more additional bytes to encode the lower order bits using the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same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algorithm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de-DE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9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85720" y="12700"/>
            <a:ext cx="857256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r>
              <a:rPr lang="nn-NO" sz="3600" dirty="0" smtClean="0">
                <a:solidFill>
                  <a:schemeClr val="tx1"/>
                </a:solidFill>
              </a:rPr>
              <a:t>Gamma codes for gap encoding</a:t>
            </a: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214282" y="2357430"/>
            <a:ext cx="8572560" cy="357187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Represent a gap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G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as a pair of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 length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and 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offset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Offset is the gap in binary, with the leading bit chopped off.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Length is the length of offset.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Encode length in</a:t>
            </a:r>
            <a:r>
              <a:rPr lang="en-US" dirty="0" smtClean="0">
                <a:solidFill>
                  <a:srgbClr val="0070C0"/>
                </a:solidFill>
                <a:latin typeface="+mj-lt"/>
              </a:rPr>
              <a:t> unary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code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The Gamma code is the concatenation of length and offset.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Lucida Sans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Lucida Sans" charset="0"/>
            <a:cs typeface="Arial Unicode M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Lucida Sans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Lucida Sans" charset="0"/>
            <a:cs typeface="Arial Unicode M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3767</Words>
  <PresentationFormat>On-screen Show (4:3)</PresentationFormat>
  <Paragraphs>995</Paragraphs>
  <Slides>64</Slides>
  <Notes>58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64</vt:i4>
      </vt:variant>
    </vt:vector>
  </HeadingPairs>
  <TitlesOfParts>
    <vt:vector size="67" baseType="lpstr">
      <vt:lpstr>1_Office Theme</vt:lpstr>
      <vt:lpstr>2_Office Theme</vt:lpstr>
      <vt:lpstr>Vergelijking</vt:lpstr>
      <vt:lpstr>Slide 1</vt:lpstr>
      <vt:lpstr>Overview</vt:lpstr>
      <vt:lpstr>Outline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Outline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Outline</vt:lpstr>
      <vt:lpstr>Slide 22</vt:lpstr>
      <vt:lpstr>Slide 23</vt:lpstr>
      <vt:lpstr>Slide 24</vt:lpstr>
      <vt:lpstr>Slide 25</vt:lpstr>
      <vt:lpstr>Slide 26</vt:lpstr>
      <vt:lpstr>Slide 27</vt:lpstr>
      <vt:lpstr>Outline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Outline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  <vt:lpstr>Slide 62</vt:lpstr>
      <vt:lpstr>Slide 63</vt:lpstr>
      <vt:lpstr>Slide 64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Christopher Manning</dc:creator>
  <cp:lastModifiedBy>Windows User</cp:lastModifiedBy>
  <cp:revision>1152</cp:revision>
  <cp:lastPrinted>2009-09-22T15:48:09Z</cp:lastPrinted>
  <dcterms:created xsi:type="dcterms:W3CDTF">2009-09-21T23:46:17Z</dcterms:created>
  <dcterms:modified xsi:type="dcterms:W3CDTF">2010-10-30T20:42:15Z</dcterms:modified>
</cp:coreProperties>
</file>