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45300" cy="9396413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CF"/>
    <a:srgbClr val="66FF66"/>
    <a:srgbClr val="400080"/>
    <a:srgbClr val="0000FF"/>
    <a:srgbClr val="008000"/>
    <a:srgbClr val="FF0000"/>
    <a:srgbClr val="CC66FF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96" autoAdjust="0"/>
    <p:restoredTop sz="90929"/>
  </p:normalViewPr>
  <p:slideViewPr>
    <p:cSldViewPr snapToGrid="0">
      <p:cViewPr varScale="1">
        <p:scale>
          <a:sx n="80" d="100"/>
          <a:sy n="80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53" y="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2839E94-2691-40E2-BF1E-5CB1E65A95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81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4104FAC-4D06-48B8-BDA6-61DDAE68A2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2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2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2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2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83612-6454-490F-A45E-A5197A9845CE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8E3F1-6FF9-401E-A3FD-1BABC943A47C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038" y="681038"/>
            <a:ext cx="7781925" cy="12890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92288"/>
          </a:xfrm>
        </p:spPr>
        <p:txBody>
          <a:bodyPr/>
          <a:lstStyle>
            <a:lvl1pPr marL="0" indent="0" algn="ctr">
              <a:buFont typeface="Times" pitchFamily="-128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2625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6375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29F25FB-87DB-4012-A152-5E078117AC2D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3597275" y="2063750"/>
          <a:ext cx="1951038" cy="1911350"/>
        </p:xfrm>
        <a:graphic>
          <a:graphicData uri="http://schemas.openxmlformats.org/presentationml/2006/ole">
            <p:oleObj spid="_x0000_s4115" name="Photo Editor Photo" r:id="rId3" imgW="7380952" imgH="7228571" progId="MSPhotoEd.3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B7F7E-F046-4DC7-B068-CAE4B94FEF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81000"/>
            <a:ext cx="2114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6191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7D06D-0B8D-4057-A938-793F3FDCB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776E7-9B72-4106-AFD9-76C0B0CE22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83BB5-C4CE-4600-82E6-BE6CB11CA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4E925-2189-475B-8FDB-856F595E1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AD5E8-CD26-4444-8FD5-E19B4E3FF3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364AA-F7E5-4EB7-83AD-44BF1C663A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FAC68-E2FC-430A-A5C1-39B16F877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EA5F7-22FD-48E3-9389-F2389858DB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E4CE5-1566-4B15-831E-9BEE8CDDF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57238" y="1370013"/>
            <a:ext cx="8080375" cy="155575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A5002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81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06215AC-A70E-49DA-A685-96F7D3CDEFA2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3102" name="Object 30"/>
          <p:cNvGraphicFramePr>
            <a:graphicFrameLocks noChangeAspect="1"/>
          </p:cNvGraphicFramePr>
          <p:nvPr/>
        </p:nvGraphicFramePr>
        <p:xfrm>
          <a:off x="173038" y="514350"/>
          <a:ext cx="1050925" cy="1028700"/>
        </p:xfrm>
        <a:graphic>
          <a:graphicData uri="http://schemas.openxmlformats.org/presentationml/2006/ole">
            <p:oleObj spid="_x0000_s3102" name="Photo Editor Photo" r:id="rId14" imgW="7380952" imgH="7228571" progId="MSPhotoEd.3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pitchFamily="-128" charset="0"/>
        <a:buChar char="•"/>
        <a:defRPr sz="2000">
          <a:solidFill>
            <a:schemeClr val="tx1"/>
          </a:solidFill>
          <a:latin typeface="+mn-lt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>
          <a:solidFill>
            <a:schemeClr val="tx1"/>
          </a:solidFill>
          <a:latin typeface="+mn-lt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pitchFamily="-128" charset="0"/>
        <a:buChar char="•"/>
        <a:defRPr sz="1600">
          <a:solidFill>
            <a:schemeClr val="tx1"/>
          </a:solidFill>
          <a:latin typeface="+mn-lt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1400">
          <a:solidFill>
            <a:schemeClr val="tx1"/>
          </a:solidFill>
          <a:latin typeface="+mn-lt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1400">
          <a:solidFill>
            <a:schemeClr val="tx1"/>
          </a:solidFill>
          <a:latin typeface="+mn-lt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1400">
          <a:solidFill>
            <a:schemeClr val="tx1"/>
          </a:solidFill>
          <a:latin typeface="+mn-lt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1400">
          <a:solidFill>
            <a:schemeClr val="tx1"/>
          </a:solidFill>
          <a:latin typeface="+mn-lt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 Measure of Similarity Between Pairs of Papers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Susan Biancani</a:t>
            </a:r>
            <a:br>
              <a:rPr lang="en-US" dirty="0" smtClean="0"/>
            </a:br>
            <a:r>
              <a:rPr lang="en-US" dirty="0" smtClean="0"/>
              <a:t>Stanford University School of Education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Long-term goal:</a:t>
            </a:r>
          </a:p>
          <a:p>
            <a:pPr lvl="1"/>
            <a:r>
              <a:rPr lang="en-US" dirty="0" smtClean="0"/>
              <a:t>Understand changes in scholarly ideas over time</a:t>
            </a:r>
          </a:p>
          <a:p>
            <a:pPr lvl="1"/>
            <a:r>
              <a:rPr lang="en-US" dirty="0" smtClean="0"/>
              <a:t>Develop a person-person similarity measure, to reflect similarity in bodies of work</a:t>
            </a:r>
          </a:p>
          <a:p>
            <a:r>
              <a:rPr lang="en-US" dirty="0" smtClean="0"/>
              <a:t>Short-term goal:</a:t>
            </a:r>
            <a:endParaRPr lang="en-US" dirty="0"/>
          </a:p>
          <a:p>
            <a:pPr lvl="1"/>
            <a:r>
              <a:rPr lang="en-US" dirty="0" smtClean="0"/>
              <a:t>Develop a measure of paper-paper similarity</a:t>
            </a:r>
          </a:p>
          <a:p>
            <a:pPr lvl="2"/>
            <a:r>
              <a:rPr lang="en-US" dirty="0" smtClean="0"/>
              <a:t>9 features, including metadata and content</a:t>
            </a:r>
          </a:p>
          <a:p>
            <a:pPr lvl="2"/>
            <a:r>
              <a:rPr lang="en-US" dirty="0" smtClean="0"/>
              <a:t>Train on 120 papers, rated by experts on a 1-7 scale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66,000 papers written by professors at Stanford, from the ISI database</a:t>
            </a:r>
          </a:p>
          <a:p>
            <a:r>
              <a:rPr lang="en-US" dirty="0" smtClean="0"/>
              <a:t>Features for each </a:t>
            </a:r>
            <a:r>
              <a:rPr lang="en-US" i="1" dirty="0" smtClean="0"/>
              <a:t>pair</a:t>
            </a:r>
            <a:r>
              <a:rPr lang="en-US" dirty="0" smtClean="0"/>
              <a:t> of papers:</a:t>
            </a:r>
          </a:p>
          <a:p>
            <a:pPr lvl="1"/>
            <a:r>
              <a:rPr lang="en-US" dirty="0" smtClean="0"/>
              <a:t>Cosine similarity of </a:t>
            </a:r>
            <a:r>
              <a:rPr lang="en-US" u="sng" dirty="0" smtClean="0"/>
              <a:t>abstract tf-idf vectors</a:t>
            </a:r>
            <a:r>
              <a:rPr lang="en-US" dirty="0" smtClean="0"/>
              <a:t>; cosine similarity of </a:t>
            </a:r>
            <a:r>
              <a:rPr lang="en-US" u="sng" dirty="0" smtClean="0"/>
              <a:t>title tf-idf vectors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Cosine similarity of </a:t>
            </a:r>
            <a:r>
              <a:rPr lang="en-US" u="sng" dirty="0" smtClean="0"/>
              <a:t>LDA vectors</a:t>
            </a:r>
            <a:r>
              <a:rPr lang="en-US" dirty="0" smtClean="0"/>
              <a:t> (3 versions)</a:t>
            </a:r>
          </a:p>
          <a:p>
            <a:pPr lvl="1"/>
            <a:r>
              <a:rPr lang="en-US" dirty="0" smtClean="0"/>
              <a:t>Count of common </a:t>
            </a:r>
            <a:r>
              <a:rPr lang="en-US" u="sng" dirty="0" smtClean="0"/>
              <a:t>references</a:t>
            </a:r>
            <a:endParaRPr lang="en-US" dirty="0" smtClean="0"/>
          </a:p>
          <a:p>
            <a:pPr lvl="1"/>
            <a:r>
              <a:rPr lang="en-US" dirty="0" smtClean="0"/>
              <a:t>Count of </a:t>
            </a:r>
            <a:r>
              <a:rPr lang="en-US" u="sng" dirty="0" smtClean="0"/>
              <a:t>journals referenced</a:t>
            </a:r>
            <a:r>
              <a:rPr lang="en-US" dirty="0" smtClean="0"/>
              <a:t> in common</a:t>
            </a:r>
          </a:p>
          <a:p>
            <a:pPr lvl="1"/>
            <a:r>
              <a:rPr lang="en-US" dirty="0" smtClean="0"/>
              <a:t>Count of </a:t>
            </a:r>
            <a:r>
              <a:rPr lang="en-US" u="sng" dirty="0" smtClean="0"/>
              <a:t>authors referenced</a:t>
            </a:r>
            <a:r>
              <a:rPr lang="en-US" dirty="0" smtClean="0"/>
              <a:t> in common</a:t>
            </a:r>
          </a:p>
          <a:p>
            <a:pPr lvl="1"/>
            <a:r>
              <a:rPr lang="en-US" dirty="0" smtClean="0"/>
              <a:t>Dummy indicating whether the two papers were published in the </a:t>
            </a:r>
            <a:r>
              <a:rPr lang="en-US" u="sng" dirty="0" smtClean="0"/>
              <a:t>same journal</a:t>
            </a:r>
            <a:r>
              <a:rPr lang="en-US" dirty="0" smtClean="0"/>
              <a:t> or not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 Standard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31 papers from 8 professors in Sociology</a:t>
            </a:r>
          </a:p>
          <a:p>
            <a:r>
              <a:rPr lang="en-US" sz="2000" dirty="0" smtClean="0"/>
              <a:t>44 papers from 7 professors in Biology</a:t>
            </a:r>
          </a:p>
          <a:p>
            <a:r>
              <a:rPr lang="en-US" sz="2000" dirty="0" smtClean="0"/>
              <a:t>45 papers from 7 professors in CS</a:t>
            </a:r>
          </a:p>
          <a:p>
            <a:r>
              <a:rPr lang="en-US" sz="2000" dirty="0" smtClean="0"/>
              <a:t>Rating Scale: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51907" y="3230087"/>
          <a:ext cx="6163293" cy="3125541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335380"/>
                <a:gridCol w="2773482"/>
                <a:gridCol w="2054431"/>
              </a:tblGrid>
              <a:tr h="6011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Rating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Meaning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 in Training Corpus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</a:tr>
              <a:tr h="3155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Same</a:t>
                      </a:r>
                      <a:r>
                        <a:rPr lang="en-US" sz="1400" baseline="0" dirty="0" smtClean="0"/>
                        <a:t> paper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120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</a:tr>
              <a:tr h="3155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Highly related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134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</a:tr>
              <a:tr h="3155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Same subfield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394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</a:tr>
              <a:tr h="4207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Related subfields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389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</a:tr>
              <a:tr h="3155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Same discipline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1661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</a:tr>
              <a:tr h="4207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Related</a:t>
                      </a:r>
                      <a:r>
                        <a:rPr lang="en-US" sz="1400" baseline="0" dirty="0" smtClean="0"/>
                        <a:t> disciplines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174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</a:tr>
              <a:tr h="4207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Completely</a:t>
                      </a:r>
                      <a:r>
                        <a:rPr lang="en-US" sz="1400" baseline="0" dirty="0" smtClean="0"/>
                        <a:t> unrelated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4385</a:t>
                      </a:r>
                      <a:endParaRPr lang="en-US" sz="1400" dirty="0"/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Regression model: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+mj-lt"/>
              </a:rPr>
              <a:t>rating = </a:t>
            </a:r>
            <a:r>
              <a:rPr lang="el-GR" sz="2400" dirty="0" smtClean="0">
                <a:latin typeface="Calibri"/>
              </a:rPr>
              <a:t>β</a:t>
            </a:r>
            <a:r>
              <a:rPr lang="en-US" sz="2400" baseline="-25000" dirty="0" smtClean="0">
                <a:latin typeface="Calibri"/>
              </a:rPr>
              <a:t>1</a:t>
            </a:r>
            <a:r>
              <a:rPr lang="en-US" sz="2400" dirty="0" smtClean="0">
                <a:latin typeface="+mj-lt"/>
              </a:rPr>
              <a:t>tfidfAbstract + </a:t>
            </a:r>
            <a:r>
              <a:rPr lang="el-GR" sz="2400" dirty="0" smtClean="0"/>
              <a:t>β</a:t>
            </a:r>
            <a:r>
              <a:rPr lang="en-US" sz="2400" baseline="-25000" dirty="0" smtClean="0">
                <a:latin typeface="Calibri"/>
              </a:rPr>
              <a:t>2</a:t>
            </a:r>
            <a:r>
              <a:rPr lang="en-US" sz="2400" dirty="0" smtClean="0">
                <a:latin typeface="+mj-lt"/>
              </a:rPr>
              <a:t>tfidfTitle + </a:t>
            </a:r>
            <a:r>
              <a:rPr lang="el-GR" sz="2400" dirty="0" smtClean="0"/>
              <a:t>β</a:t>
            </a:r>
            <a:r>
              <a:rPr lang="en-US" sz="2400" baseline="-25000" dirty="0" smtClean="0">
                <a:latin typeface="Calibri"/>
              </a:rPr>
              <a:t>3</a:t>
            </a:r>
            <a:r>
              <a:rPr lang="en-US" sz="2400" dirty="0" smtClean="0">
                <a:latin typeface="+mj-lt"/>
              </a:rPr>
              <a:t>lda50 + </a:t>
            </a:r>
            <a:r>
              <a:rPr lang="el-GR" sz="2400" dirty="0" smtClean="0"/>
              <a:t>β</a:t>
            </a:r>
            <a:r>
              <a:rPr lang="en-US" sz="2400" baseline="-25000" dirty="0" smtClean="0">
                <a:latin typeface="Calibri"/>
              </a:rPr>
              <a:t>4</a:t>
            </a:r>
            <a:r>
              <a:rPr lang="en-US" sz="2400" dirty="0" smtClean="0">
                <a:latin typeface="+mj-lt"/>
              </a:rPr>
              <a:t>lda100 + </a:t>
            </a:r>
            <a:r>
              <a:rPr lang="el-GR" sz="2400" dirty="0" smtClean="0"/>
              <a:t>β</a:t>
            </a:r>
            <a:r>
              <a:rPr lang="en-US" sz="2400" baseline="-25000" dirty="0" smtClean="0">
                <a:latin typeface="Calibri"/>
              </a:rPr>
              <a:t>5</a:t>
            </a:r>
            <a:r>
              <a:rPr lang="en-US" sz="2400" dirty="0" smtClean="0">
                <a:latin typeface="+mj-lt"/>
              </a:rPr>
              <a:t>lda200 + </a:t>
            </a:r>
            <a:r>
              <a:rPr lang="el-GR" sz="2400" dirty="0" smtClean="0"/>
              <a:t>β</a:t>
            </a:r>
            <a:r>
              <a:rPr lang="en-US" sz="2400" baseline="-25000" dirty="0" smtClean="0">
                <a:latin typeface="Calibri"/>
              </a:rPr>
              <a:t>6</a:t>
            </a:r>
            <a:r>
              <a:rPr lang="en-US" sz="2400" dirty="0" smtClean="0">
                <a:latin typeface="+mj-lt"/>
              </a:rPr>
              <a:t>cites + </a:t>
            </a:r>
            <a:r>
              <a:rPr lang="el-GR" sz="2400" dirty="0" smtClean="0"/>
              <a:t>β</a:t>
            </a:r>
            <a:r>
              <a:rPr lang="en-US" sz="2400" baseline="-25000" dirty="0" smtClean="0">
                <a:latin typeface="Calibri"/>
              </a:rPr>
              <a:t>7</a:t>
            </a:r>
            <a:r>
              <a:rPr lang="en-US" sz="2400" dirty="0" smtClean="0">
                <a:latin typeface="+mj-lt"/>
              </a:rPr>
              <a:t>citeJournals + </a:t>
            </a:r>
            <a:r>
              <a:rPr lang="el-GR" sz="2400" dirty="0" smtClean="0"/>
              <a:t>β</a:t>
            </a:r>
            <a:r>
              <a:rPr lang="en-US" sz="2400" baseline="-25000" dirty="0" smtClean="0">
                <a:latin typeface="Calibri"/>
              </a:rPr>
              <a:t>8</a:t>
            </a:r>
            <a:r>
              <a:rPr lang="en-US" sz="2400" dirty="0" smtClean="0">
                <a:latin typeface="+mj-lt"/>
              </a:rPr>
              <a:t>citeAuthors + </a:t>
            </a:r>
            <a:r>
              <a:rPr lang="el-GR" sz="2400" dirty="0" smtClean="0"/>
              <a:t>β</a:t>
            </a:r>
            <a:r>
              <a:rPr lang="en-US" sz="2400" baseline="-25000" dirty="0" smtClean="0">
                <a:latin typeface="Calibri"/>
              </a:rPr>
              <a:t>9</a:t>
            </a:r>
            <a:r>
              <a:rPr lang="en-US" sz="2400" dirty="0" smtClean="0">
                <a:latin typeface="+mj-lt"/>
              </a:rPr>
              <a:t>sameJournal</a:t>
            </a:r>
          </a:p>
          <a:p>
            <a:pPr>
              <a:buNone/>
            </a:pPr>
            <a:endParaRPr lang="en-US" sz="2400" dirty="0" smtClean="0">
              <a:latin typeface="+mj-lt"/>
            </a:endParaRPr>
          </a:p>
          <a:p>
            <a:r>
              <a:rPr lang="en-US" dirty="0" smtClean="0"/>
              <a:t>Ordinal Logistic Regression to learn optimal weights for features</a:t>
            </a:r>
          </a:p>
          <a:p>
            <a:r>
              <a:rPr lang="en-US" dirty="0" smtClean="0"/>
              <a:t>Ten-fold cross validation (comparing predicted rating to actual)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13887"/>
          <a:ext cx="8229600" cy="4621086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927600"/>
                <a:gridCol w="1016000"/>
                <a:gridCol w="1117600"/>
                <a:gridCol w="1168400"/>
              </a:tblGrid>
              <a:tr h="33618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/>
                        <a:t>Model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/>
                        <a:t>Accuracy (6 classes)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/>
                        <a:t>Accuracy (5 classes)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/>
                        <a:t>Accuracy (collapsed)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5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rating = tfidfAbstract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63.83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63.65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66.84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5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rating = tfidfAbstract + tfidfTitle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64.11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63.62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67.10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5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/>
                        <a:t>rating = lda50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65.37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60.31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69.09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5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rating = lda200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64.84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60.86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68.29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5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rating = lda50 + lda200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66.23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61.04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69.79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5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/>
                        <a:t>rating = lda50 + lda100 + lda200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70.82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61.18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70.37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5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/>
                        <a:t>rating = </a:t>
                      </a:r>
                      <a:r>
                        <a:rPr lang="en-US" sz="1200" u="none" strike="noStrike" dirty="0" err="1"/>
                        <a:t>sameJournal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61.91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60.31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64.20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5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rating = cites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62.49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62.35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64.71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5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rating = cites + citeJournal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71.45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63.04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75.60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5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rating = cites + citeJournal + citeAuthor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71.27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63.14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75.49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34143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/>
                        <a:t>rating = </a:t>
                      </a:r>
                      <a:r>
                        <a:rPr lang="en-US" sz="1200" u="none" strike="noStrike" dirty="0" err="1"/>
                        <a:t>tfidfAbstract</a:t>
                      </a:r>
                      <a:r>
                        <a:rPr lang="en-US" sz="1200" u="none" strike="noStrike" dirty="0"/>
                        <a:t> + </a:t>
                      </a:r>
                      <a:r>
                        <a:rPr lang="en-US" sz="1200" u="none" strike="noStrike" dirty="0" err="1"/>
                        <a:t>tfidfTitle</a:t>
                      </a:r>
                      <a:r>
                        <a:rPr lang="en-US" sz="1200" u="none" strike="noStrike" dirty="0"/>
                        <a:t> + lda50 + lda100 + lda200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67.53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63.94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70.82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366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rating = tfidfAbstract + tfidfTitle + lda50 + lda100 + lda200 + cites + citeJournals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70.81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65.11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74.90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50887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rating = tfidfAbstract + tfidfTitle + lda50 + lda100 + lda200 + cites + citeJournals + citeAuthors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70.81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64.96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74.91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50887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rating = tfidfAbstract + tfidfTitle + lda50 + lda100 + lda200 + cites + citeJournals + citeAuthors + sameJournal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70.82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65.03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74.91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26918"/>
          <a:ext cx="8229600" cy="4429552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5740400"/>
                <a:gridCol w="1219200"/>
                <a:gridCol w="1270000"/>
              </a:tblGrid>
              <a:tr h="61055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Model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/>
                        <a:t>Accuracy (all classes)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Accuracy (collapsed)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8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SOC ONLY: rating = tfidfAbstract + tfidfTitle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70.97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82.80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8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SOC ONLY: rating = lda50 + lda100 + lda200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64.73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75.27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8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SOC ONLY: rating = cites + citeJournal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73.33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86.88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50893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SOC ONLY:  rating = tfidfAbstract + tfidfTitle + lda50 + lda100 + lda200 + cites + citeJournals + citeAuthors + sameJournal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75.70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87.96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8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/>
                        <a:t>BIO ONLY: rating = </a:t>
                      </a:r>
                      <a:r>
                        <a:rPr lang="en-US" sz="1200" u="none" strike="noStrike" dirty="0" err="1"/>
                        <a:t>tfidfAbstract</a:t>
                      </a:r>
                      <a:r>
                        <a:rPr lang="en-US" sz="1200" u="none" strike="noStrike" dirty="0"/>
                        <a:t> + </a:t>
                      </a:r>
                      <a:r>
                        <a:rPr lang="en-US" sz="1200" u="none" strike="noStrike" dirty="0" err="1"/>
                        <a:t>tfidfTitle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59.20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76.43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8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/>
                        <a:t>BIO ONLY: rating = lda50 + lda100 + lda200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61.31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74.00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8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BIO ONLY: rating = cites + citeJournal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61.73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74.95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50893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BIO ONLY:  rating = tfidfAbstract + tfidfTitle + lda50 + lda100 + lda200 + cites + citeJournals + citeAuthors + sameJournal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63.42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71.88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8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/>
                        <a:t>CS ONLY: rating = </a:t>
                      </a:r>
                      <a:r>
                        <a:rPr lang="en-US" sz="1200" u="none" strike="noStrike" dirty="0" err="1"/>
                        <a:t>tfidfAbstract</a:t>
                      </a:r>
                      <a:r>
                        <a:rPr lang="en-US" sz="1200" u="none" strike="noStrike" dirty="0"/>
                        <a:t> + </a:t>
                      </a:r>
                      <a:r>
                        <a:rPr lang="en-US" sz="1200" u="none" strike="noStrike" dirty="0" err="1"/>
                        <a:t>tfidfTitle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52.07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63.09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8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CS ONLY: rating = lda50 + lda100 + lda200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51.57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63.21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25468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CS ONLY: rating = cites + citeJournal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52.55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62.24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  <a:tr h="50893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CS ONLY:  rating = tfidfAbstract + tfidfTitle + lda50 + lda100 + lda200 + cites + citeJournals + citeAuthors + sameJournal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/>
                        <a:t>57.14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67.62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Improve ratings set.</a:t>
            </a:r>
          </a:p>
          <a:p>
            <a:pPr lvl="1"/>
            <a:r>
              <a:rPr lang="en-US" dirty="0" smtClean="0"/>
              <a:t>Add more disciplines</a:t>
            </a:r>
          </a:p>
          <a:p>
            <a:pPr lvl="1"/>
            <a:r>
              <a:rPr lang="en-US" dirty="0" smtClean="0"/>
              <a:t>Confirm ratings with more experts</a:t>
            </a:r>
          </a:p>
          <a:p>
            <a:r>
              <a:rPr lang="en-US" dirty="0" smtClean="0"/>
              <a:t>Develop a person-person distance measure, treating each person as the cluster of their papers</a:t>
            </a:r>
          </a:p>
          <a:p>
            <a:pPr lvl="1"/>
            <a:r>
              <a:rPr lang="en-US" dirty="0" smtClean="0"/>
              <a:t>Apply this measure to the study of paradigm shifts / scientific-intellectual movements</a:t>
            </a:r>
          </a:p>
          <a:p>
            <a:pPr lvl="1"/>
            <a:r>
              <a:rPr lang="en-US" dirty="0" smtClean="0"/>
              <a:t>Explore the role of organizational structure in these movements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lp-lucida-scheme">
  <a:themeElements>
    <a:clrScheme name="Blank Presentati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ank Presentation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-128" charset="0"/>
          </a:defRPr>
        </a:defPPr>
      </a:lstStyle>
    </a:lnDef>
  </a:objectDefaults>
  <a:extraClrSchemeLst>
    <a:extraClrScheme>
      <a:clrScheme name="Blank Presentat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nlp-lucida-scheme</Template>
  <TotalTime>13</TotalTime>
  <Words>598</Words>
  <Application>Microsoft Office PowerPoint</Application>
  <PresentationFormat>On-screen Show (4:3)</PresentationFormat>
  <Paragraphs>164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Lucida Sans</vt:lpstr>
      <vt:lpstr>Tahoma</vt:lpstr>
      <vt:lpstr>Times</vt:lpstr>
      <vt:lpstr>nlp-lucida-scheme</vt:lpstr>
      <vt:lpstr>Microsoft Photo Editor 3.0 Photo</vt:lpstr>
      <vt:lpstr>A Measure of Similarity Between Pairs of Papers</vt:lpstr>
      <vt:lpstr>Introduction</vt:lpstr>
      <vt:lpstr>Data</vt:lpstr>
      <vt:lpstr>Gold Standard Data</vt:lpstr>
      <vt:lpstr>Training &amp; Validation</vt:lpstr>
      <vt:lpstr>Results 1</vt:lpstr>
      <vt:lpstr>Results 2</vt:lpstr>
      <vt:lpstr>Future Directions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Measure of Similarity Between Pairs of Papers</dc:title>
  <dc:creator>Susan</dc:creator>
  <cp:lastModifiedBy>Susan</cp:lastModifiedBy>
  <cp:revision>3</cp:revision>
  <dcterms:created xsi:type="dcterms:W3CDTF">2011-03-17T01:03:15Z</dcterms:created>
  <dcterms:modified xsi:type="dcterms:W3CDTF">2011-03-17T01:16:28Z</dcterms:modified>
</cp:coreProperties>
</file>