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45300" cy="93964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6FF66"/>
    <a:srgbClr val="400080"/>
    <a:srgbClr val="0000FF"/>
    <a:srgbClr val="008000"/>
    <a:srgbClr val="FF0000"/>
    <a:srgbClr val="CC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6" autoAdjust="0"/>
    <p:restoredTop sz="90929"/>
  </p:normalViewPr>
  <p:slideViewPr>
    <p:cSldViewPr snapToGrid="0">
      <p:cViewPr varScale="1">
        <p:scale>
          <a:sx n="93" d="100"/>
          <a:sy n="93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53" y="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809D53F-6A1B-3E48-AD17-0EA6A74F09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0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42A9098-088D-D640-BDCC-5986DDC4DF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70624-7922-804F-8620-F98D59DADB9E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10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11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3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5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7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8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C958-A0A4-5E4D-B458-CA38AA1F408D}" type="slidenum">
              <a:rPr lang="en-US"/>
              <a:pPr/>
              <a:t>9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681038"/>
            <a:ext cx="7781925" cy="12890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92288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262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6375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D97A39-5F02-694C-A8D3-86309D08DE30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597275" y="2063750"/>
          <a:ext cx="1951038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Photo Editor Photo" r:id="rId3" imgW="7380952" imgH="7228571" progId="MSPhotoEd.3">
                  <p:embed/>
                </p:oleObj>
              </mc:Choice>
              <mc:Fallback>
                <p:oleObj name="Photo Editor Photo" r:id="rId3" imgW="7380952" imgH="7228571" progId="MSPhotoEd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2063750"/>
                        <a:ext cx="1951038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51051-671B-9D4B-BF94-F74D6DBC6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B116-38E0-6B4C-9E94-56AEFB28D9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2890-2598-314A-9093-73BA5F3818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5A13-B995-1949-8BE7-5E973F2E9A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4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19AD-6726-8948-899C-C6685E20D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3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ABEF-B9CC-2C45-85AA-824EED761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01AB5-3D39-2D4C-8830-2B5ED1F104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484E3-D90C-FB40-B1D7-9F78B18B9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9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84CFD-5A96-1F48-A139-1CDC2156F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8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5D88C-FF7C-C943-85BE-B2653A3252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7238" y="1370013"/>
            <a:ext cx="8080375" cy="155575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566462-0D30-7746-A610-335B8EF0E892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173038" y="514350"/>
          <a:ext cx="10509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Photo Editor Photo" r:id="rId14" imgW="7380952" imgH="7228571" progId="MSPhotoEd.3">
                  <p:embed/>
                </p:oleObj>
              </mc:Choice>
              <mc:Fallback>
                <p:oleObj name="Photo Editor Photo" r:id="rId14" imgW="7380952" imgH="7228571" progId="MSPhotoEd.3">
                  <p:embed/>
                  <p:pic>
                    <p:nvPicPr>
                      <p:cNvPr id="0" name="Object 30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14350"/>
                        <a:ext cx="10509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Literary Style Classification </a:t>
            </a:r>
            <a:r>
              <a:rPr lang="en-US" b="1" dirty="0" smtClean="0">
                <a:latin typeface="Calibri"/>
                <a:cs typeface="Calibri"/>
              </a:rPr>
              <a:t/>
            </a:r>
            <a:br>
              <a:rPr lang="en-US" b="1" dirty="0" smtClean="0">
                <a:latin typeface="Calibri"/>
                <a:cs typeface="Calibri"/>
              </a:rPr>
            </a:br>
            <a:r>
              <a:rPr lang="en-US" b="1" dirty="0" smtClean="0">
                <a:latin typeface="Calibri"/>
                <a:cs typeface="Calibri"/>
              </a:rPr>
              <a:t>with </a:t>
            </a:r>
            <a:r>
              <a:rPr lang="en-US" b="1" dirty="0">
                <a:latin typeface="Calibri"/>
                <a:cs typeface="Calibri"/>
              </a:rPr>
              <a:t>Deep Linguistic </a:t>
            </a:r>
            <a:r>
              <a:rPr lang="en-US" b="1" dirty="0" smtClean="0">
                <a:latin typeface="Calibri"/>
                <a:cs typeface="Calibri"/>
              </a:rPr>
              <a:t>Features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Hyung</a:t>
            </a:r>
            <a:r>
              <a:rPr lang="en-US" dirty="0" smtClean="0"/>
              <a:t> Jin Kim</a:t>
            </a:r>
          </a:p>
          <a:p>
            <a:r>
              <a:rPr lang="en-US" dirty="0" smtClean="0"/>
              <a:t>Minjong Chung</a:t>
            </a:r>
          </a:p>
          <a:p>
            <a:r>
              <a:rPr lang="en-US" dirty="0" err="1" smtClean="0"/>
              <a:t>Wonhong</a:t>
            </a:r>
            <a:r>
              <a:rPr lang="en-US" dirty="0" smtClean="0"/>
              <a:t> Lee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3" name="Picture 2" descr="N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1" y="2629089"/>
            <a:ext cx="5487795" cy="3366315"/>
          </a:xfrm>
          <a:prstGeom prst="rect">
            <a:avLst/>
          </a:prstGeom>
        </p:spPr>
      </p:pic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5998099" y="3120387"/>
            <a:ext cx="3420444" cy="21858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NV without feature selection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84%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Random guess (benchmark)</a:t>
            </a:r>
            <a:endParaRPr lang="en-US" sz="2000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33%</a:t>
            </a:r>
            <a:endParaRPr lang="en-US" sz="2000" b="1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  <p:sp>
        <p:nvSpPr>
          <p:cNvPr id="6" name="직사각형 148"/>
          <p:cNvSpPr/>
          <p:nvPr/>
        </p:nvSpPr>
        <p:spPr bwMode="auto">
          <a:xfrm>
            <a:off x="526591" y="1760305"/>
            <a:ext cx="8208912" cy="5472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defTabSz="457200" eaLnBrk="0" hangingPunct="0">
              <a:buClr>
                <a:srgbClr val="000000"/>
              </a:buClr>
              <a:buSzPct val="100000"/>
            </a:pPr>
            <a:r>
              <a:rPr lang="en-US" altLang="ko-KR" sz="2800" b="1" dirty="0">
                <a:solidFill>
                  <a:srgbClr val="800000"/>
                </a:solidFill>
                <a:latin typeface="Calibri" pitchFamily="34" charset="0"/>
              </a:rPr>
              <a:t>Performance of Classifiers (Na</a:t>
            </a:r>
            <a:r>
              <a:rPr lang="fr-FR" altLang="ko-KR" sz="2800" b="1" dirty="0" err="1">
                <a:solidFill>
                  <a:srgbClr val="800000"/>
                </a:solidFill>
                <a:latin typeface="Calibri" pitchFamily="34" charset="0"/>
              </a:rPr>
              <a:t>ï</a:t>
            </a:r>
            <a:r>
              <a:rPr lang="en-US" altLang="ko-KR" sz="2800" b="1" dirty="0" err="1">
                <a:solidFill>
                  <a:srgbClr val="800000"/>
                </a:solidFill>
                <a:latin typeface="Calibri" pitchFamily="34" charset="0"/>
              </a:rPr>
              <a:t>ve</a:t>
            </a:r>
            <a:r>
              <a:rPr lang="en-US" altLang="ko-KR" sz="2800" b="1" dirty="0">
                <a:solidFill>
                  <a:srgbClr val="800000"/>
                </a:solidFill>
                <a:latin typeface="Calibri" pitchFamily="34" charset="0"/>
              </a:rPr>
              <a:t> Bayes vs. SVM)</a:t>
            </a:r>
            <a:endParaRPr lang="ko-KR" altLang="en-US" b="1" dirty="0">
              <a:solidFill>
                <a:srgbClr val="8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Box 74"/>
          <p:cNvSpPr txBox="1">
            <a:spLocks noChangeArrowheads="1"/>
          </p:cNvSpPr>
          <p:nvPr/>
        </p:nvSpPr>
        <p:spPr bwMode="auto">
          <a:xfrm>
            <a:off x="324556" y="1941154"/>
            <a:ext cx="8640960" cy="1903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53892" tIns="28024" rIns="53892" bIns="28024">
            <a:spAutoFit/>
          </a:bodyPr>
          <a:lstStyle/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Na</a:t>
            </a:r>
            <a:r>
              <a:rPr lang="fr-FR" altLang="ko-KR" dirty="0" err="1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ï</a:t>
            </a:r>
            <a:r>
              <a:rPr lang="en-US" altLang="ko-KR" dirty="0" err="1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ve</a:t>
            </a: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 Bayes Classifier works surprisingly well without any feature engineering due to appropriate independence assumption</a:t>
            </a:r>
          </a:p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For SVM, selecting proper features is critical to avoid </a:t>
            </a:r>
            <a:r>
              <a:rPr lang="en-US" altLang="ko-KR" dirty="0" err="1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overfitting</a:t>
            </a:r>
            <a:endParaRPr lang="en-US" altLang="ko-KR" dirty="0" smtClean="0">
              <a:solidFill>
                <a:srgbClr val="000000"/>
              </a:solidFill>
              <a:latin typeface="Calibri" pitchFamily="34" charset="0"/>
              <a:ea typeface="굴림" pitchFamily="50" charset="-127"/>
            </a:endParaRPr>
          </a:p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Using only noun features works better than general</a:t>
            </a:r>
          </a:p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endParaRPr lang="en-US" altLang="ko-KR" dirty="0">
              <a:solidFill>
                <a:srgbClr val="000000"/>
              </a:solidFill>
              <a:latin typeface="Calibri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096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612957" y="2162582"/>
            <a:ext cx="8017260" cy="7952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People in the same professional area share similar literacy style. Is there any way to classify them automatically?</a:t>
            </a:r>
          </a:p>
        </p:txBody>
      </p:sp>
      <p:sp>
        <p:nvSpPr>
          <p:cNvPr id="5" name="직사각형 131"/>
          <p:cNvSpPr/>
          <p:nvPr/>
        </p:nvSpPr>
        <p:spPr bwMode="auto">
          <a:xfrm>
            <a:off x="582484" y="1603767"/>
            <a:ext cx="2500330" cy="50006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Basic</a:t>
            </a:r>
            <a:r>
              <a:rPr kumimoji="0" lang="en-US" altLang="ko-KR" sz="28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 Idea</a:t>
            </a:r>
            <a:endParaRPr kumimoji="0" lang="ko-KR" altLang="en-US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1641364" y="3713041"/>
            <a:ext cx="7461671" cy="3124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Entertainer (Britney Spears)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ko-KR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-I-I </a:t>
            </a:r>
            <a:r>
              <a:rPr lang="en-US" sz="2000" dirty="0" err="1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Wanna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 Go-o-o by the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amazing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”</a:t>
            </a:r>
            <a:endParaRPr lang="en-US" sz="2000" dirty="0" smtClean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Politician (Barack Obama)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Instead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of subsidizing yesterday’s energy, let’s invest in tomorrow’s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.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”</a:t>
            </a:r>
            <a:endParaRPr lang="en-US" sz="2000" dirty="0" smtClean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IT Guru (Guy Kawasaki)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“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Exporting 20,439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photos to try to merge two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computers. 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God help me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.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”</a:t>
            </a:r>
            <a:endParaRPr lang="en-US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endParaRPr lang="en-US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grpSp>
        <p:nvGrpSpPr>
          <p:cNvPr id="7" name="그룹 135"/>
          <p:cNvGrpSpPr/>
          <p:nvPr/>
        </p:nvGrpSpPr>
        <p:grpSpPr>
          <a:xfrm>
            <a:off x="633252" y="3085835"/>
            <a:ext cx="5693937" cy="502955"/>
            <a:chOff x="858747" y="8145455"/>
            <a:chExt cx="4864300" cy="428628"/>
          </a:xfrm>
        </p:grpSpPr>
        <p:sp>
          <p:nvSpPr>
            <p:cNvPr id="8" name="Text Box 50"/>
            <p:cNvSpPr txBox="1">
              <a:spLocks noChangeArrowheads="1"/>
            </p:cNvSpPr>
            <p:nvPr/>
          </p:nvSpPr>
          <p:spPr bwMode="auto">
            <a:xfrm>
              <a:off x="1401048" y="8157797"/>
              <a:ext cx="4321999" cy="36298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53892" tIns="28024" rIns="53892" bIns="28024">
              <a:spAutoFit/>
            </a:bodyPr>
            <a:lstStyle/>
            <a:p>
              <a:pPr algn="l">
                <a:spcBef>
                  <a:spcPts val="1347"/>
                </a:spcBef>
                <a:tabLst>
                  <a:tab pos="0" algn="l"/>
                  <a:tab pos="273771" algn="l"/>
                  <a:tab pos="547543" algn="l"/>
                  <a:tab pos="821314" algn="l"/>
                  <a:tab pos="1095085" algn="l"/>
                  <a:tab pos="1368857" algn="l"/>
                  <a:tab pos="1642628" algn="l"/>
                  <a:tab pos="1916400" algn="l"/>
                  <a:tab pos="2190171" algn="l"/>
                  <a:tab pos="2463942" algn="l"/>
                  <a:tab pos="2737714" algn="l"/>
                  <a:tab pos="3011485" algn="l"/>
                  <a:tab pos="3285256" algn="l"/>
                  <a:tab pos="3559028" algn="l"/>
                  <a:tab pos="3832799" algn="l"/>
                  <a:tab pos="4106570" algn="l"/>
                  <a:tab pos="4380342" algn="l"/>
                  <a:tab pos="4654113" algn="l"/>
                  <a:tab pos="4927884" algn="l"/>
                  <a:tab pos="5201656" algn="l"/>
                  <a:tab pos="5475427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ea typeface="굴림" charset="-127"/>
                </a:rPr>
                <a:t>3 different professions on Twitter</a:t>
              </a:r>
            </a:p>
          </p:txBody>
        </p:sp>
        <p:sp>
          <p:nvSpPr>
            <p:cNvPr id="9" name="오른쪽 화살표 125"/>
            <p:cNvSpPr/>
            <p:nvPr/>
          </p:nvSpPr>
          <p:spPr bwMode="auto">
            <a:xfrm>
              <a:off x="858747" y="8145455"/>
              <a:ext cx="428628" cy="428628"/>
            </a:xfrm>
            <a:prstGeom prst="rightArrow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3600" b="0" i="0" u="none" strike="noStrike" cap="none" normalizeH="0" baseline="0" smtClean="0">
                <a:solidFill>
                  <a:schemeClr val="bg1"/>
                </a:solidFill>
                <a:effectLst/>
                <a:latin typeface="Times New Roman" pitchFamily="16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637213" y="1762758"/>
            <a:ext cx="8033969" cy="116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We concentrated on extracting as many features as possible from sentence, and selecting the most efficient features from them.</a:t>
            </a:r>
          </a:p>
        </p:txBody>
      </p:sp>
      <p:sp>
        <p:nvSpPr>
          <p:cNvPr id="17" name="직사각형 148"/>
          <p:cNvSpPr/>
          <p:nvPr/>
        </p:nvSpPr>
        <p:spPr bwMode="auto">
          <a:xfrm>
            <a:off x="604232" y="3209780"/>
            <a:ext cx="5400600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Classifiers</a:t>
            </a:r>
            <a:endParaRPr kumimoji="0" lang="ko-KR" alt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676240" y="3856399"/>
            <a:ext cx="5505286" cy="8325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Support Vector Machine (SVM)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Na</a:t>
            </a:r>
            <a:r>
              <a:rPr lang="fr-FR" sz="2400" b="1" dirty="0" err="1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ï</a:t>
            </a:r>
            <a:r>
              <a:rPr lang="en-US" sz="2400" b="1" dirty="0" err="1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ve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 Bayes (NB)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236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520749" y="1901797"/>
            <a:ext cx="8301431" cy="20644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Basic Features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Binary value for each word =&gt; Large dimension of feature space</a:t>
            </a: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Word Stemming &amp; Removing </a:t>
            </a:r>
            <a:r>
              <a:rPr lang="en-US" dirty="0" err="1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Stopwords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Used TF-IDF Weighting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563083" y="4303718"/>
            <a:ext cx="8301431" cy="1596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Syntactic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Features</a:t>
            </a:r>
            <a:endParaRPr lang="en-US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POS Tag</a:t>
            </a: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Using specific classes of POS tag (e.g. only nouns or only verbs, etc.)</a:t>
            </a:r>
          </a:p>
        </p:txBody>
      </p:sp>
    </p:spTree>
    <p:extLst>
      <p:ext uri="{BB962C8B-B14F-4D97-AF65-F5344CB8AC3E}">
        <p14:creationId xmlns:p14="http://schemas.microsoft.com/office/powerpoint/2010/main" val="270236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48955"/>
              </p:ext>
            </p:extLst>
          </p:nvPr>
        </p:nvGraphicFramePr>
        <p:xfrm>
          <a:off x="1975914" y="3715812"/>
          <a:ext cx="5107864" cy="2773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12330"/>
                <a:gridCol w="2095534"/>
              </a:tblGrid>
              <a:tr h="3432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Type of features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AB44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Example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AB4401"/>
                    </a:solidFill>
                  </a:tcPr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Punctuation marks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“awesome!!!!!”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Capitalization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“EVERYONE”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Dates</a:t>
                      </a:r>
                      <a:r>
                        <a:rPr lang="en-US" sz="2000" kern="1200" baseline="0" dirty="0" smtClean="0">
                          <a:latin typeface="Calibri"/>
                          <a:cs typeface="Calibri"/>
                        </a:rPr>
                        <a:t> or Years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“Mar 3,1833”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Number or Rates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“10%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growth”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Emoticons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 cool :) “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43281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latin typeface="Calibri"/>
                          <a:cs typeface="Calibri"/>
                        </a:rPr>
                        <a:t>Retweet</a:t>
                      </a:r>
                      <a:r>
                        <a:rPr lang="en-US" sz="2000" kern="1200" dirty="0" smtClean="0">
                          <a:latin typeface="Calibri"/>
                          <a:cs typeface="Calibri"/>
                        </a:rPr>
                        <a:t> (Twitter</a:t>
                      </a:r>
                      <a:r>
                        <a:rPr lang="en-US" sz="2000" kern="1200" baseline="0" dirty="0" smtClean="0">
                          <a:latin typeface="Calibri"/>
                          <a:cs typeface="Calibri"/>
                        </a:rPr>
                        <a:t> Specific)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“RT @</a:t>
                      </a:r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mjipeo</a:t>
                      </a:r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”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523942" y="1876665"/>
            <a:ext cx="8174552" cy="1596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Manual 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Features</a:t>
            </a:r>
            <a:endParaRPr lang="en-US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Limitation of performance with using only automatically collected features</a:t>
            </a: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Manually selected features by human intelligence!</a:t>
            </a:r>
            <a:endParaRPr lang="en-US" dirty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1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541339" y="1904425"/>
            <a:ext cx="8073853" cy="1128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TF-IDF (Term Frequency – Inverse Document Frequency)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Usually used as a importance measure of a term in a document</a:t>
            </a: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541339" y="3169747"/>
            <a:ext cx="8306327" cy="1128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Information Gain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Tried to measure how we can reduce the uncertainty of labels if we know a word (or feature) </a:t>
            </a:r>
          </a:p>
        </p:txBody>
      </p:sp>
      <p:sp>
        <p:nvSpPr>
          <p:cNvPr id="8" name="Text Box 50"/>
          <p:cNvSpPr txBox="1">
            <a:spLocks noChangeArrowheads="1"/>
          </p:cNvSpPr>
          <p:nvPr/>
        </p:nvSpPr>
        <p:spPr bwMode="auto">
          <a:xfrm>
            <a:off x="541339" y="5102970"/>
            <a:ext cx="8306327" cy="11280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Chi-square</a:t>
            </a:r>
            <a:endParaRPr lang="en-US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marL="342900" indent="-342900" algn="l">
              <a:lnSpc>
                <a:spcPct val="80000"/>
              </a:lnSpc>
              <a:spcBef>
                <a:spcPts val="1347"/>
              </a:spcBef>
              <a:buFontTx/>
              <a:buChar char="-"/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Tried to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measure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dependency between the feature and the class</a:t>
            </a:r>
            <a:endParaRPr lang="en-US" dirty="0" smtClean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75034"/>
              </p:ext>
            </p:extLst>
          </p:nvPr>
        </p:nvGraphicFramePr>
        <p:xfrm>
          <a:off x="1332760" y="4507654"/>
          <a:ext cx="3390574" cy="39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4" imgW="1739900" imgH="203200" progId="Equation.3">
                  <p:embed/>
                </p:oleObj>
              </mc:Choice>
              <mc:Fallback>
                <p:oleObj name="Equation" r:id="rId4" imgW="17399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2760" y="4507654"/>
                        <a:ext cx="3390574" cy="395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61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Text Box 73"/>
          <p:cNvSpPr txBox="1">
            <a:spLocks noChangeArrowheads="1"/>
          </p:cNvSpPr>
          <p:nvPr/>
        </p:nvSpPr>
        <p:spPr bwMode="auto">
          <a:xfrm>
            <a:off x="610764" y="3846989"/>
            <a:ext cx="7229653" cy="31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50000"/>
              </a:lnSpc>
              <a:spcBef>
                <a:spcPts val="1500"/>
              </a:spcBef>
              <a:tabLst>
                <a:tab pos="0" algn="l"/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</a:tabLst>
            </a:pPr>
            <a:r>
              <a:rPr lang="en-US" altLang="ko-KR" sz="2800" b="1" dirty="0" smtClean="0">
                <a:solidFill>
                  <a:srgbClr val="800000"/>
                </a:solidFill>
                <a:latin typeface="Calibri" pitchFamily="34" charset="0"/>
                <a:ea typeface="굴림" pitchFamily="50" charset="-127"/>
              </a:rPr>
              <a:t>Caching System</a:t>
            </a:r>
            <a:endParaRPr lang="en-US" altLang="ko-KR" sz="2800" b="1" dirty="0">
              <a:solidFill>
                <a:srgbClr val="800000"/>
              </a:solidFill>
              <a:latin typeface="Calibri" pitchFamily="34" charset="0"/>
              <a:ea typeface="굴림" pitchFamily="50" charset="-127"/>
            </a:endParaRP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635021" y="4150214"/>
            <a:ext cx="7725805" cy="116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53892" tIns="28024" rIns="53892" bIns="28024">
            <a:spAutoFit/>
          </a:bodyPr>
          <a:lstStyle/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Quite amount of time to process</a:t>
            </a:r>
          </a:p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Devised our own caching system to enhance the productivity </a:t>
            </a:r>
            <a:endParaRPr lang="en-US" altLang="ko-KR" dirty="0">
              <a:solidFill>
                <a:srgbClr val="000000"/>
              </a:solidFill>
              <a:latin typeface="Calibri" pitchFamily="34" charset="0"/>
              <a:ea typeface="굴림" pitchFamily="50" charset="-127"/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569561" y="2063435"/>
            <a:ext cx="7229653" cy="31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50000"/>
              </a:lnSpc>
              <a:spcBef>
                <a:spcPts val="1500"/>
              </a:spcBef>
              <a:tabLst>
                <a:tab pos="0" algn="l"/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</a:tabLst>
            </a:pPr>
            <a:r>
              <a:rPr lang="en-US" altLang="ko-KR" sz="2800" b="1" dirty="0" smtClean="0">
                <a:solidFill>
                  <a:srgbClr val="800000"/>
                </a:solidFill>
                <a:latin typeface="Calibri" pitchFamily="34" charset="0"/>
                <a:ea typeface="굴림" pitchFamily="50" charset="-127"/>
              </a:rPr>
              <a:t>NLP Libraries</a:t>
            </a:r>
            <a:endParaRPr lang="en-US" altLang="ko-KR" sz="2800" b="1" dirty="0">
              <a:solidFill>
                <a:srgbClr val="800000"/>
              </a:solidFill>
              <a:latin typeface="Calibri" pitchFamily="34" charset="0"/>
              <a:ea typeface="굴림" pitchFamily="50" charset="-127"/>
            </a:endParaRPr>
          </a:p>
        </p:txBody>
      </p:sp>
      <p:sp>
        <p:nvSpPr>
          <p:cNvPr id="7" name="Text Box 74"/>
          <p:cNvSpPr txBox="1">
            <a:spLocks noChangeArrowheads="1"/>
          </p:cNvSpPr>
          <p:nvPr/>
        </p:nvSpPr>
        <p:spPr bwMode="auto">
          <a:xfrm>
            <a:off x="585403" y="2351467"/>
            <a:ext cx="8121153" cy="11645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53892" tIns="28024" rIns="53892" bIns="28024">
            <a:spAutoFit/>
          </a:bodyPr>
          <a:lstStyle/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Stanford POS Tagger</a:t>
            </a:r>
          </a:p>
          <a:p>
            <a:pPr marL="342900" indent="-342900" algn="l">
              <a:buFontTx/>
              <a:buChar char="-"/>
              <a:tabLst>
                <a:tab pos="273050" algn="l"/>
                <a:tab pos="546100" algn="l"/>
                <a:tab pos="820738" algn="l"/>
                <a:tab pos="1093788" algn="l"/>
                <a:tab pos="1368425" algn="l"/>
                <a:tab pos="1641475" algn="l"/>
                <a:tab pos="1916113" algn="l"/>
                <a:tab pos="2189163" algn="l"/>
                <a:tab pos="2463800" algn="l"/>
                <a:tab pos="2736850" algn="l"/>
                <a:tab pos="3009900" algn="l"/>
                <a:tab pos="3284538" algn="l"/>
                <a:tab pos="3557588" algn="l"/>
                <a:tab pos="3832225" algn="l"/>
                <a:tab pos="4105275" algn="l"/>
                <a:tab pos="4379913" algn="l"/>
                <a:tab pos="4652963" algn="l"/>
                <a:tab pos="4927600" algn="l"/>
                <a:tab pos="5200650" algn="l"/>
                <a:tab pos="5475288" algn="l"/>
                <a:tab pos="5748338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JWI </a:t>
            </a:r>
            <a:r>
              <a:rPr lang="en-US" altLang="ko-KR" dirty="0" err="1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WordNet</a:t>
            </a:r>
            <a:r>
              <a:rPr lang="en-US" altLang="ko-KR" dirty="0" smtClean="0">
                <a:solidFill>
                  <a:srgbClr val="000000"/>
                </a:solidFill>
                <a:latin typeface="Calibri" pitchFamily="34" charset="0"/>
                <a:ea typeface="굴림" pitchFamily="50" charset="-127"/>
              </a:rPr>
              <a:t> Package developed by MIT for basic dictionary operations</a:t>
            </a:r>
            <a:endParaRPr lang="en-US" altLang="ko-KR" dirty="0">
              <a:solidFill>
                <a:srgbClr val="000000"/>
              </a:solidFill>
              <a:latin typeface="Calibri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1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8" name="Picture 7" descr="NIQ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972" y="2328598"/>
            <a:ext cx="6013380" cy="3442846"/>
          </a:xfrm>
          <a:prstGeom prst="rect">
            <a:avLst/>
          </a:prstGeom>
        </p:spPr>
      </p:pic>
      <p:sp>
        <p:nvSpPr>
          <p:cNvPr id="9" name="직사각형 148"/>
          <p:cNvSpPr/>
          <p:nvPr/>
        </p:nvSpPr>
        <p:spPr bwMode="auto">
          <a:xfrm>
            <a:off x="526591" y="1760305"/>
            <a:ext cx="8208912" cy="5472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Performance of Various Feature Extractors on SVM</a:t>
            </a:r>
            <a:endParaRPr kumimoji="0" lang="ko-KR" alt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</a:endParaRP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6144249" y="2775263"/>
            <a:ext cx="3096344" cy="28079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SVM with TF-IDF selection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60%</a:t>
            </a: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SVM with IG selection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58%</a:t>
            </a: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SVM with Chi-square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52% </a:t>
            </a: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52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3" name="Picture 2" descr="manu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3291"/>
            <a:ext cx="5871824" cy="3630745"/>
          </a:xfrm>
          <a:prstGeom prst="rect">
            <a:avLst/>
          </a:prstGeom>
        </p:spPr>
      </p:pic>
      <p:sp>
        <p:nvSpPr>
          <p:cNvPr id="5" name="Text Box 50"/>
          <p:cNvSpPr txBox="1">
            <a:spLocks noChangeArrowheads="1"/>
          </p:cNvSpPr>
          <p:nvPr/>
        </p:nvSpPr>
        <p:spPr bwMode="auto">
          <a:xfrm>
            <a:off x="6174721" y="3127059"/>
            <a:ext cx="3420444" cy="834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53892" tIns="28024" rIns="53892" bIns="28024">
            <a:spAutoFit/>
          </a:bodyPr>
          <a:lstStyle/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SVM with manual selection</a:t>
            </a:r>
          </a:p>
          <a:p>
            <a:pPr algn="l">
              <a:lnSpc>
                <a:spcPct val="80000"/>
              </a:lnSpc>
              <a:spcBef>
                <a:spcPts val="1347"/>
              </a:spcBef>
              <a:tabLst>
                <a:tab pos="0" algn="l"/>
                <a:tab pos="273771" algn="l"/>
                <a:tab pos="547543" algn="l"/>
                <a:tab pos="821314" algn="l"/>
                <a:tab pos="1095085" algn="l"/>
                <a:tab pos="1368857" algn="l"/>
                <a:tab pos="1642628" algn="l"/>
                <a:tab pos="1916400" algn="l"/>
                <a:tab pos="2190171" algn="l"/>
                <a:tab pos="2463942" algn="l"/>
                <a:tab pos="2737714" algn="l"/>
                <a:tab pos="3011485" algn="l"/>
                <a:tab pos="3285256" algn="l"/>
                <a:tab pos="3559028" algn="l"/>
                <a:tab pos="3832799" algn="l"/>
                <a:tab pos="4106570" algn="l"/>
                <a:tab pos="4380342" algn="l"/>
                <a:tab pos="4654113" algn="l"/>
                <a:tab pos="4927884" algn="l"/>
                <a:tab pos="5201656" algn="l"/>
                <a:tab pos="5475427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:  </a:t>
            </a:r>
            <a:r>
              <a:rPr lang="en-US" sz="2800" b="1" dirty="0" smtClean="0">
                <a:solidFill>
                  <a:srgbClr val="000000"/>
                </a:solidFill>
                <a:latin typeface="Calibri" pitchFamily="34" charset="0"/>
                <a:ea typeface="굴림" charset="-127"/>
              </a:rPr>
              <a:t>62%</a:t>
            </a: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굴림" charset="-127"/>
            </a:endParaRPr>
          </a:p>
        </p:txBody>
      </p:sp>
      <p:sp>
        <p:nvSpPr>
          <p:cNvPr id="6" name="직사각형 148"/>
          <p:cNvSpPr/>
          <p:nvPr/>
        </p:nvSpPr>
        <p:spPr bwMode="auto">
          <a:xfrm>
            <a:off x="526591" y="1760305"/>
            <a:ext cx="8208912" cy="5472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Performance of Manual Feature Extractors on SVM</a:t>
            </a:r>
            <a:endParaRPr kumimoji="0" lang="ko-KR" altLang="en-US" sz="2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8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lp-lucida-scheme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San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San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nlp-lucida-scheme.pot</Template>
  <TotalTime>37</TotalTime>
  <Words>460</Words>
  <Application>Microsoft Macintosh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nlp-lucida-scheme</vt:lpstr>
      <vt:lpstr>Photo Editor Photo</vt:lpstr>
      <vt:lpstr>Equation</vt:lpstr>
      <vt:lpstr>Literary Style Classification  with Deep Linguistic Features</vt:lpstr>
      <vt:lpstr>Introduction</vt:lpstr>
      <vt:lpstr>Approach</vt:lpstr>
      <vt:lpstr>Features</vt:lpstr>
      <vt:lpstr>Features</vt:lpstr>
      <vt:lpstr>Feature Selection</vt:lpstr>
      <vt:lpstr>Implementation</vt:lpstr>
      <vt:lpstr>Result</vt:lpstr>
      <vt:lpstr>Result</vt:lpstr>
      <vt:lpstr>Result</vt:lpstr>
      <vt:lpstr>Conclusion</vt:lpstr>
    </vt:vector>
  </TitlesOfParts>
  <Company>Bill MacCartney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MacCartney</dc:creator>
  <cp:lastModifiedBy>Minjong Chung</cp:lastModifiedBy>
  <cp:revision>7</cp:revision>
  <dcterms:created xsi:type="dcterms:W3CDTF">2004-08-18T05:22:44Z</dcterms:created>
  <dcterms:modified xsi:type="dcterms:W3CDTF">2011-03-17T03:53:09Z</dcterms:modified>
</cp:coreProperties>
</file>