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45300" cy="939641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66FF"/>
    <a:srgbClr val="0000FF"/>
    <a:srgbClr val="FF6FCF"/>
    <a:srgbClr val="66FF66"/>
    <a:srgbClr val="400080"/>
    <a:srgbClr val="008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6" autoAdjust="0"/>
    <p:restoredTop sz="90929"/>
  </p:normalViewPr>
  <p:slideViewPr>
    <p:cSldViewPr snapToGrid="0">
      <p:cViewPr varScale="1">
        <p:scale>
          <a:sx n="62" d="100"/>
          <a:sy n="62" d="100"/>
        </p:scale>
        <p:origin x="-14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53" y="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4293D0D-6E36-4E7A-B46A-749FDC52A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336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AC58C4B-B5EE-4597-ABE6-9B64B587B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9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ACA59-2F47-468E-ACC0-7FBD8E06E3D8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7D92D-0DB3-462A-B018-56ED70D7E400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038" y="681038"/>
            <a:ext cx="7781925" cy="12890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92288"/>
          </a:xfrm>
        </p:spPr>
        <p:txBody>
          <a:bodyPr/>
          <a:lstStyle>
            <a:lvl1pPr marL="0" indent="0" algn="ctr">
              <a:buFont typeface="Times" pitchFamily="-128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2625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6375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003E6A-A5C3-4292-9A95-6C4926EA27AA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597275" y="2063750"/>
          <a:ext cx="1951038" cy="1911350"/>
        </p:xfrm>
        <a:graphic>
          <a:graphicData uri="http://schemas.openxmlformats.org/presentationml/2006/ole">
            <p:oleObj spid="_x0000_s4124" name="Photo Editor Photo" r:id="rId3" imgW="7380952" imgH="7228571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E5A4D-C1F4-4E2E-9D23-9787983AEC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14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9D78-2B3C-43CC-A540-D35944719D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18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1C271-76C8-401B-AA1B-30A2BC45EA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3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8166A-2402-48C6-A5AD-D7BCD3884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60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17EEA-E27F-4DBC-8D45-158898B12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14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CB0F7-6F7D-474F-BBEA-6E684B9FCE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42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BD038-D373-4914-B043-621576DB0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31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10DC8-4056-4C6B-85E0-6ABC4ED60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2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7576B-3D56-43AF-BFAA-CFE3190F0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03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42D04-A2E9-488D-B62A-BB2B69B3C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39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57238" y="1370013"/>
            <a:ext cx="8080375" cy="155575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D766BA0-6F9E-45F8-A323-F94291D67255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73038" y="514350"/>
          <a:ext cx="1050925" cy="1028700"/>
        </p:xfrm>
        <a:graphic>
          <a:graphicData uri="http://schemas.openxmlformats.org/presentationml/2006/ole">
            <p:oleObj spid="_x0000_s3111" name="Photo Editor Photo" r:id="rId14" imgW="7380952" imgH="7228571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128" charset="0"/>
        <a:buChar char="•"/>
        <a:defRPr sz="2000">
          <a:solidFill>
            <a:schemeClr val="tx1"/>
          </a:solidFill>
          <a:latin typeface="+mn-lt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>
          <a:solidFill>
            <a:schemeClr val="tx1"/>
          </a:solidFill>
          <a:latin typeface="+mn-lt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128" charset="0"/>
        <a:buChar char="•"/>
        <a:defRPr sz="1600">
          <a:solidFill>
            <a:schemeClr val="tx1"/>
          </a:solidFill>
          <a:latin typeface="+mn-lt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Extraction From Recipes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ka </a:t>
            </a:r>
            <a:r>
              <a:rPr lang="en-US" dirty="0" err="1" smtClean="0"/>
              <a:t>Robochef</a:t>
            </a:r>
            <a:r>
              <a:rPr lang="en-US" dirty="0" smtClean="0"/>
              <a:t> v 2.0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convert semi-structured NLP into a structured, machine readable format</a:t>
            </a:r>
          </a:p>
          <a:p>
            <a:r>
              <a:rPr lang="en-US" dirty="0" smtClean="0"/>
              <a:t>“Chop the carrots with a large knife” -&gt; </a:t>
            </a:r>
            <a:br>
              <a:rPr lang="en-US" dirty="0" smtClean="0"/>
            </a:br>
            <a:r>
              <a:rPr lang="en-US" dirty="0" smtClean="0"/>
              <a:t>CHOP( CARROTS) (KNIFE)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&lt;RECIPE&gt;</a:t>
            </a:r>
          </a:p>
          <a:p>
            <a:r>
              <a:rPr lang="en-US" sz="1600" dirty="0" smtClean="0"/>
              <a:t>&lt;TI&gt;Lychee Sherbet&lt;/TI&gt;</a:t>
            </a:r>
          </a:p>
          <a:p>
            <a:r>
              <a:rPr lang="en-US" sz="1600" dirty="0" smtClean="0"/>
              <a:t>&lt;IN&gt;24 lychees&lt;/IN&gt;</a:t>
            </a:r>
          </a:p>
          <a:p>
            <a:r>
              <a:rPr lang="en-US" sz="1600" dirty="0" smtClean="0"/>
              <a:t>&lt;IN&gt;1 </a:t>
            </a:r>
            <a:r>
              <a:rPr lang="en-US" sz="1600" dirty="0" err="1" smtClean="0"/>
              <a:t>pk</a:t>
            </a:r>
            <a:r>
              <a:rPr lang="en-US" sz="1600" dirty="0" smtClean="0"/>
              <a:t> unflavored </a:t>
            </a:r>
            <a:r>
              <a:rPr lang="en-US" sz="1600" dirty="0" err="1" smtClean="0"/>
              <a:t>gelatine</a:t>
            </a:r>
            <a:r>
              <a:rPr lang="en-US" sz="1600" dirty="0" smtClean="0"/>
              <a:t>&lt;/IN&gt;</a:t>
            </a:r>
          </a:p>
          <a:p>
            <a:r>
              <a:rPr lang="en-US" sz="1600" dirty="0" smtClean="0"/>
              <a:t>&lt;IN&gt;1/4 cup cold water&lt;/IN&gt;</a:t>
            </a:r>
          </a:p>
          <a:p>
            <a:r>
              <a:rPr lang="en-US" sz="1600" dirty="0" smtClean="0"/>
              <a:t>&lt;IN&gt;1/3 cup milk&lt;/IN&gt;</a:t>
            </a:r>
          </a:p>
          <a:p>
            <a:r>
              <a:rPr lang="en-US" sz="1600" dirty="0" smtClean="0"/>
              <a:t>&lt;IN&gt;1/2 cup sugar&lt;/IN&gt;</a:t>
            </a:r>
          </a:p>
          <a:p>
            <a:r>
              <a:rPr lang="en-US" sz="1600" dirty="0" smtClean="0"/>
              <a:t>&lt;IN&gt;1/3 cup milk&lt;/IN&gt;</a:t>
            </a:r>
          </a:p>
          <a:p>
            <a:r>
              <a:rPr lang="en-US" sz="1600" dirty="0" smtClean="0"/>
              <a:t>&lt;IN&gt;1 cup half and half&lt;/IN&gt;</a:t>
            </a:r>
          </a:p>
          <a:p>
            <a:r>
              <a:rPr lang="en-US" sz="1600" dirty="0" smtClean="0"/>
              <a:t>&lt;IN&gt;1 teaspoon lemon juice&lt;/IN&gt;</a:t>
            </a:r>
          </a:p>
          <a:p>
            <a:r>
              <a:rPr lang="en-US" sz="1600" dirty="0" smtClean="0"/>
              <a:t>&lt;PR&gt;Peel and seed lychees.  Squeeze lychees through 2 pieces of cheesecloth to obtain 1 cup of juice. Sprinkle </a:t>
            </a:r>
            <a:r>
              <a:rPr lang="en-US" sz="1600" dirty="0" err="1" smtClean="0"/>
              <a:t>gelatine</a:t>
            </a:r>
            <a:r>
              <a:rPr lang="en-US" sz="1600" dirty="0" smtClean="0"/>
              <a:t> over cold water and let stand for 5 minutes. Scald milk, add soaked </a:t>
            </a:r>
            <a:r>
              <a:rPr lang="en-US" sz="1600" dirty="0" err="1" smtClean="0"/>
              <a:t>gelatine</a:t>
            </a:r>
            <a:r>
              <a:rPr lang="en-US" sz="1600" dirty="0" smtClean="0"/>
              <a:t>, and stir until thoroughly dissolved.  Add sugar, mixing well.  Cool.  Add milk and half and half.  Stir in lychee and lemon juice.  Freeze in ice-cream freezer.&lt;/PR&gt;</a:t>
            </a:r>
          </a:p>
          <a:p>
            <a:r>
              <a:rPr lang="en-US" sz="1600" dirty="0" smtClean="0"/>
              <a:t>&lt;/RECIPE&gt;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50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79572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B050"/>
                </a:solidFill>
              </a:rPr>
              <a:t> cup </a:t>
            </a: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FF"/>
                </a:solidFill>
              </a:rPr>
              <a:t>half 	and		 half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03487" y="2430904"/>
            <a:ext cx="1245432" cy="3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Times" pitchFamily="-128" charset="0"/>
              <a:buNone/>
            </a:pPr>
            <a:r>
              <a:rPr lang="en-US" dirty="0" smtClean="0"/>
              <a:t>&lt;AMT&gt;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48919" y="2423407"/>
            <a:ext cx="1451547" cy="3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Times" pitchFamily="-128" charset="0"/>
              <a:buNone/>
            </a:pPr>
            <a:r>
              <a:rPr lang="en-US" dirty="0" smtClean="0"/>
              <a:t>&lt;UNIT&gt;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372787" y="2430904"/>
            <a:ext cx="4856813" cy="3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Times" pitchFamily="-128" charset="0"/>
              <a:buNone/>
            </a:pPr>
            <a:r>
              <a:rPr lang="en-US" dirty="0" smtClean="0"/>
              <a:t>&lt;FOOD&gt;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" y="4152275"/>
            <a:ext cx="11518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rgbClr val="00B050"/>
                </a:solidFill>
              </a:rPr>
              <a:t>Squeeze</a:t>
            </a:r>
            <a:r>
              <a:rPr lang="en-US" sz="3600" dirty="0" smtClean="0"/>
              <a:t>	 </a:t>
            </a:r>
            <a:r>
              <a:rPr lang="en-US" sz="3600" dirty="0" smtClean="0">
                <a:solidFill>
                  <a:srgbClr val="FFC000"/>
                </a:solidFill>
              </a:rPr>
              <a:t>lychees </a:t>
            </a:r>
            <a:r>
              <a:rPr lang="en-US" sz="3600" dirty="0" smtClean="0"/>
              <a:t>through 2 pieces of 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66CCFF"/>
                </a:solidFill>
              </a:rPr>
              <a:t>cheesecloth 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55887" y="3754411"/>
            <a:ext cx="1245432" cy="3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Times" pitchFamily="-128" charset="0"/>
              <a:buNone/>
            </a:pPr>
            <a:r>
              <a:rPr lang="en-US" dirty="0" smtClean="0"/>
              <a:t>&lt;ACT&gt;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374692" y="3760594"/>
            <a:ext cx="1557228" cy="3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Times" pitchFamily="-128" charset="0"/>
              <a:buNone/>
            </a:pPr>
            <a:r>
              <a:rPr lang="en-US" dirty="0" smtClean="0"/>
              <a:t>&lt;FOOD&gt;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03486" y="5364158"/>
            <a:ext cx="1971205" cy="3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itchFamily="-128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12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Times" pitchFamily="-128" charset="0"/>
              <a:buNone/>
            </a:pPr>
            <a:r>
              <a:rPr lang="en-US" dirty="0" smtClean="0"/>
              <a:t>&lt;UTENSIL&gt;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08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like “batter”, which are not explicit ingredients but combinations of ingredients</a:t>
            </a:r>
          </a:p>
          <a:p>
            <a:r>
              <a:rPr lang="en-US" dirty="0" smtClean="0"/>
              <a:t>Words like “dry ingredients”, which refer to a large set of ingredients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16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400" b="1" dirty="0">
                <a:solidFill>
                  <a:schemeClr val="tx1"/>
                </a:solidFill>
              </a:rPr>
              <a:t>Current Word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lvl="0"/>
            <a:r>
              <a:rPr lang="en-US" sz="1400" b="1" dirty="0">
                <a:solidFill>
                  <a:schemeClr val="tx1"/>
                </a:solidFill>
              </a:rPr>
              <a:t>Previous Word, Next word. </a:t>
            </a:r>
            <a:endParaRPr lang="en-US" sz="1400" dirty="0"/>
          </a:p>
          <a:p>
            <a:pPr lvl="0"/>
            <a:r>
              <a:rPr lang="en-US" sz="1400" b="1" dirty="0" smtClean="0">
                <a:solidFill>
                  <a:schemeClr val="tx1"/>
                </a:solidFill>
              </a:rPr>
              <a:t>Previous </a:t>
            </a:r>
            <a:r>
              <a:rPr lang="en-US" sz="1400" b="1" dirty="0">
                <a:solidFill>
                  <a:schemeClr val="tx1"/>
                </a:solidFill>
              </a:rPr>
              <a:t>Label.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US" sz="1400" b="1" dirty="0">
                <a:solidFill>
                  <a:schemeClr val="tx1"/>
                </a:solidFill>
              </a:rPr>
              <a:t>Parts of Speech for current word, previous word, and next word. 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US" sz="1400" b="1" dirty="0">
                <a:solidFill>
                  <a:schemeClr val="tx1"/>
                </a:solidFill>
              </a:rPr>
              <a:t>The appearance of numbers [0-9]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r>
              <a:rPr lang="en-US" sz="1400" b="1" dirty="0" smtClean="0">
                <a:solidFill>
                  <a:schemeClr val="tx1"/>
                </a:solidFill>
              </a:rPr>
              <a:t>Ends </a:t>
            </a:r>
            <a:r>
              <a:rPr lang="en-US" sz="1400" b="1" dirty="0">
                <a:solidFill>
                  <a:schemeClr val="tx1"/>
                </a:solidFill>
              </a:rPr>
              <a:t>with “-</a:t>
            </a:r>
            <a:r>
              <a:rPr lang="en-US" sz="1400" b="1" dirty="0" err="1">
                <a:solidFill>
                  <a:schemeClr val="tx1"/>
                </a:solidFill>
              </a:rPr>
              <a:t>ed</a:t>
            </a:r>
            <a:r>
              <a:rPr lang="en-US" sz="1400" b="1" dirty="0">
                <a:solidFill>
                  <a:schemeClr val="tx1"/>
                </a:solidFill>
              </a:rPr>
              <a:t>”.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lvl="0"/>
            <a:r>
              <a:rPr lang="en-US" sz="1400" b="1" dirty="0" smtClean="0">
                <a:solidFill>
                  <a:schemeClr val="tx1"/>
                </a:solidFill>
              </a:rPr>
              <a:t>No </a:t>
            </a:r>
            <a:r>
              <a:rPr lang="en-US" sz="1400" b="1" dirty="0">
                <a:solidFill>
                  <a:schemeClr val="tx1"/>
                </a:solidFill>
              </a:rPr>
              <a:t>vowels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lvl="0"/>
            <a:r>
              <a:rPr lang="en-US" sz="1400" b="1" dirty="0">
                <a:solidFill>
                  <a:schemeClr val="tx1"/>
                </a:solidFill>
              </a:rPr>
              <a:t>If the word is not contained in the list of ingredients. 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US" sz="1400" b="1" dirty="0" smtClean="0">
                <a:solidFill>
                  <a:schemeClr val="tx1"/>
                </a:solidFill>
              </a:rPr>
              <a:t>If </a:t>
            </a:r>
            <a:r>
              <a:rPr lang="en-US" sz="1400" b="1" dirty="0">
                <a:solidFill>
                  <a:schemeClr val="tx1"/>
                </a:solidFill>
              </a:rPr>
              <a:t>the words is not in the ingredients AND it is a </a:t>
            </a:r>
            <a:r>
              <a:rPr lang="en-US" sz="1400" b="1" dirty="0" smtClean="0">
                <a:solidFill>
                  <a:schemeClr val="tx1"/>
                </a:solidFill>
              </a:rPr>
              <a:t>noun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US" sz="1400" b="1" dirty="0">
                <a:solidFill>
                  <a:schemeClr val="tx1"/>
                </a:solidFill>
              </a:rPr>
              <a:t>Word Length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lvl="0"/>
            <a:r>
              <a:rPr lang="en-US" sz="1400" b="1" dirty="0">
                <a:solidFill>
                  <a:schemeClr val="tx1"/>
                </a:solidFill>
              </a:rPr>
              <a:t>First occurrence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r>
              <a:rPr lang="en-US" sz="1400" b="1" dirty="0" smtClean="0">
                <a:solidFill>
                  <a:schemeClr val="tx1"/>
                </a:solidFill>
              </a:rPr>
              <a:t>The </a:t>
            </a:r>
            <a:r>
              <a:rPr lang="en-US" sz="1400" b="1" dirty="0">
                <a:solidFill>
                  <a:schemeClr val="tx1"/>
                </a:solidFill>
              </a:rPr>
              <a:t>appearance of “mix-“ or “</a:t>
            </a:r>
            <a:r>
              <a:rPr lang="en-US" sz="1400" b="1" dirty="0" smtClean="0">
                <a:solidFill>
                  <a:schemeClr val="tx1"/>
                </a:solidFill>
              </a:rPr>
              <a:t>ingredient-”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7225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Sematic Role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Squeeze</a:t>
            </a:r>
            <a:r>
              <a:rPr lang="en-US" dirty="0" smtClean="0"/>
              <a:t>	 </a:t>
            </a:r>
            <a:r>
              <a:rPr lang="en-US" dirty="0" smtClean="0">
                <a:solidFill>
                  <a:srgbClr val="FFC000"/>
                </a:solidFill>
              </a:rPr>
              <a:t>lychees </a:t>
            </a:r>
            <a:r>
              <a:rPr lang="en-US" dirty="0" smtClean="0"/>
              <a:t>through 2 pieces of </a:t>
            </a:r>
            <a:br>
              <a:rPr lang="en-US" dirty="0" smtClean="0"/>
            </a:br>
            <a:r>
              <a:rPr lang="en-US" dirty="0" smtClean="0">
                <a:solidFill>
                  <a:srgbClr val="66CCFF"/>
                </a:solidFill>
              </a:rPr>
              <a:t>cheesecloth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Squeeze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C000"/>
                </a:solidFill>
              </a:rPr>
              <a:t>lychees)(</a:t>
            </a:r>
            <a:r>
              <a:rPr lang="en-US" dirty="0" smtClean="0">
                <a:solidFill>
                  <a:srgbClr val="66CCFF"/>
                </a:solidFill>
              </a:rPr>
              <a:t>cheesecloth)</a:t>
            </a:r>
          </a:p>
          <a:p>
            <a:r>
              <a:rPr lang="en-US" dirty="0" smtClean="0"/>
              <a:t>Arguments assigned to actions using distance in parse tree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55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Resolving all instances of “lychees” is easy</a:t>
            </a:r>
          </a:p>
          <a:p>
            <a:pPr lvl="1"/>
            <a:r>
              <a:rPr lang="en-US" dirty="0" smtClean="0"/>
              <a:t>Use the ingredients list</a:t>
            </a:r>
          </a:p>
          <a:p>
            <a:r>
              <a:rPr lang="en-US" dirty="0" smtClean="0"/>
              <a:t>Resolving “dough” to “</a:t>
            </a:r>
            <a:r>
              <a:rPr lang="en-US" dirty="0" err="1" smtClean="0"/>
              <a:t>flour”,”water</a:t>
            </a:r>
            <a:r>
              <a:rPr lang="en-US" dirty="0" smtClean="0"/>
              <a:t>” is harder.</a:t>
            </a:r>
          </a:p>
          <a:p>
            <a:r>
              <a:rPr lang="en-US" dirty="0" smtClean="0"/>
              <a:t>Treat it as a machine translation problem</a:t>
            </a:r>
          </a:p>
          <a:p>
            <a:r>
              <a:rPr lang="en-US" dirty="0" smtClean="0"/>
              <a:t>Use EM</a:t>
            </a:r>
          </a:p>
          <a:p>
            <a:r>
              <a:rPr lang="en-US" dirty="0" smtClean="0"/>
              <a:t>Didn’t get time </a:t>
            </a:r>
            <a:r>
              <a:rPr lang="en-US" smtClean="0"/>
              <a:t>to 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390653"/>
      </p:ext>
    </p:extLst>
  </p:cSld>
  <p:clrMapOvr>
    <a:masterClrMapping/>
  </p:clrMapOvr>
</p:sld>
</file>

<file path=ppt/theme/theme1.xml><?xml version="1.0" encoding="utf-8"?>
<a:theme xmlns:a="http://schemas.openxmlformats.org/drawingml/2006/main" name="nlp-lucida-scheme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-128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nlp-lucida-scheme</Template>
  <TotalTime>106</TotalTime>
  <Words>360</Words>
  <Application>Microsoft Office PowerPoint</Application>
  <PresentationFormat>On-screen Show (4:3)</PresentationFormat>
  <Paragraphs>56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nlp-lucida-scheme</vt:lpstr>
      <vt:lpstr>Photo Editor Photo</vt:lpstr>
      <vt:lpstr>Information Extraction From Recipes</vt:lpstr>
      <vt:lpstr>Objectives</vt:lpstr>
      <vt:lpstr>Data</vt:lpstr>
      <vt:lpstr>NER task</vt:lpstr>
      <vt:lpstr>Group Words</vt:lpstr>
      <vt:lpstr>Features</vt:lpstr>
      <vt:lpstr>Sematic Role Labeling</vt:lpstr>
      <vt:lpstr>Coreference Resolution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From Recipes</dc:title>
  <dc:creator>Rahul</dc:creator>
  <cp:lastModifiedBy>RSM</cp:lastModifiedBy>
  <cp:revision>9</cp:revision>
  <dcterms:created xsi:type="dcterms:W3CDTF">2011-03-17T17:18:34Z</dcterms:created>
  <dcterms:modified xsi:type="dcterms:W3CDTF">2011-03-17T20:34:01Z</dcterms:modified>
</cp:coreProperties>
</file>