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5AB4-A166-1840-A4A7-72B5EF9D3D59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AA12-45AC-AD43-A59D-CBAAD179B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Distant Supervision for Knowledge Base Population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Mihai Surdeanu, David </a:t>
            </a:r>
            <a:r>
              <a:rPr lang="en-US" dirty="0" err="1" smtClean="0"/>
              <a:t>McClosky</a:t>
            </a:r>
            <a:r>
              <a:rPr lang="en-US" dirty="0" smtClean="0"/>
              <a:t>, John Bauer, Julie </a:t>
            </a:r>
            <a:r>
              <a:rPr lang="en-US" dirty="0" err="1" smtClean="0"/>
              <a:t>Tibshirani</a:t>
            </a:r>
            <a:r>
              <a:rPr lang="en-US" dirty="0" smtClean="0"/>
              <a:t>, Angel Chang, </a:t>
            </a:r>
            <a:r>
              <a:rPr lang="en-US" dirty="0" err="1" smtClean="0"/>
              <a:t>Valentin</a:t>
            </a:r>
            <a:r>
              <a:rPr lang="en-US" dirty="0" smtClean="0"/>
              <a:t> Spitkovsky, Christopher Manning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took part in TAC KBP 2010 this year (both tasks)</a:t>
            </a:r>
          </a:p>
          <a:p>
            <a:r>
              <a:rPr lang="en-US" dirty="0" smtClean="0"/>
              <a:t>Slot filling task: learning a pre-defined set of relations and attributes for target entities based on documents in a collection</a:t>
            </a:r>
          </a:p>
          <a:p>
            <a:pPr lvl="1"/>
            <a:r>
              <a:rPr lang="en-US" dirty="0" smtClean="0"/>
              <a:t>“Warren Buffett began studying at the </a:t>
            </a:r>
            <a:r>
              <a:rPr lang="en-US" dirty="0" err="1" smtClean="0"/>
              <a:t>Warton</a:t>
            </a:r>
            <a:r>
              <a:rPr lang="en-US" dirty="0" smtClean="0"/>
              <a:t> School of Finance at the University of Pennsylvania, but transferred to the University of Nebraska where he graduated.”</a:t>
            </a:r>
          </a:p>
          <a:p>
            <a:pPr lvl="2"/>
            <a:r>
              <a:rPr lang="en-US" sz="1600" dirty="0" smtClean="0"/>
              <a:t>(</a:t>
            </a:r>
            <a:r>
              <a:rPr lang="en-US" sz="1600" dirty="0" err="1" smtClean="0"/>
              <a:t>per:schools_attended</a:t>
            </a:r>
            <a:r>
              <a:rPr lang="en-US" sz="1600" dirty="0" smtClean="0"/>
              <a:t>, Warren Buffett, University of Pennsylvania)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per:schools_attended</a:t>
            </a:r>
            <a:r>
              <a:rPr lang="en-US" dirty="0" smtClean="0"/>
              <a:t>, Warren Buffett, University of Nebraska</a:t>
            </a:r>
          </a:p>
          <a:p>
            <a:r>
              <a:rPr lang="en-US" dirty="0" smtClean="0"/>
              <a:t>Distant supervision approach: generate training data automatically from Wikipedia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 rot="16200000" flipH="1">
            <a:off x="2464061" y="3143714"/>
            <a:ext cx="5633526" cy="1005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Bent Arrow 38"/>
          <p:cNvSpPr/>
          <p:nvPr/>
        </p:nvSpPr>
        <p:spPr bwMode="auto">
          <a:xfrm>
            <a:off x="609600" y="2810992"/>
            <a:ext cx="4953000" cy="792480"/>
          </a:xfrm>
          <a:prstGeom prst="bentArrow">
            <a:avLst>
              <a:gd name="adj1" fmla="val 25000"/>
              <a:gd name="adj2" fmla="val 35984"/>
              <a:gd name="adj3" fmla="val 30720"/>
              <a:gd name="adj4" fmla="val 3116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5577527" y="4563592"/>
            <a:ext cx="32766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577527" y="3725392"/>
            <a:ext cx="32766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5577527" y="2887192"/>
            <a:ext cx="32766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52400" y="3649192"/>
            <a:ext cx="1219200" cy="1066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577527" y="982192"/>
            <a:ext cx="32766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5577527" y="1820392"/>
            <a:ext cx="3276600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981200" y="4792192"/>
            <a:ext cx="29718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981200" y="3953992"/>
            <a:ext cx="29718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981200" y="2887192"/>
            <a:ext cx="2971800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981200" y="982192"/>
            <a:ext cx="29718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981200" y="1820392"/>
            <a:ext cx="2971800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982192"/>
            <a:ext cx="118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Infobox</a:t>
            </a:r>
            <a:r>
              <a:rPr lang="en-US" sz="1600" dirty="0" smtClean="0"/>
              <a:t> KB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1820392"/>
            <a:ext cx="30093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Map </a:t>
            </a:r>
            <a:r>
              <a:rPr lang="en-US" sz="1600" dirty="0" err="1" smtClean="0"/>
              <a:t>infobox</a:t>
            </a:r>
            <a:r>
              <a:rPr lang="en-US" sz="1600" dirty="0" smtClean="0"/>
              <a:t> fields to KBP slots</a:t>
            </a:r>
          </a:p>
          <a:p>
            <a:r>
              <a:rPr lang="en-US" sz="1600" dirty="0" smtClean="0"/>
              <a:t>(one to many mapping)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887192"/>
            <a:ext cx="30187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IR: find relevant sentences</a:t>
            </a:r>
          </a:p>
          <a:p>
            <a:r>
              <a:rPr lang="en-US" sz="1600" dirty="0" smtClean="0"/>
              <a:t>Query: entity name + slot value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61980" y="3953992"/>
            <a:ext cx="2351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Extract +/- slot candidates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792192"/>
            <a:ext cx="2457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Train multiclass classifier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3649192"/>
            <a:ext cx="12682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Map KBP </a:t>
            </a:r>
          </a:p>
          <a:p>
            <a:r>
              <a:rPr lang="en-US" sz="1600" dirty="0" smtClean="0"/>
              <a:t>slots to </a:t>
            </a:r>
          </a:p>
          <a:p>
            <a:r>
              <a:rPr lang="en-US" sz="1600" dirty="0" smtClean="0"/>
              <a:t>fine-grained</a:t>
            </a:r>
          </a:p>
          <a:p>
            <a:r>
              <a:rPr lang="en-US" sz="1600" dirty="0" smtClean="0"/>
              <a:t>NE labels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0430" y="982192"/>
            <a:ext cx="2336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KBP query: entity name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7527" y="1820392"/>
            <a:ext cx="33378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IR: find relevant sentences</a:t>
            </a:r>
          </a:p>
          <a:p>
            <a:r>
              <a:rPr lang="en-US" sz="1600" dirty="0" smtClean="0"/>
              <a:t>Query: entity name + trigger words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210765" y="2887192"/>
            <a:ext cx="2060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Extract slot candidates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339527" y="3725392"/>
            <a:ext cx="1952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Classify candidates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67345" y="4563592"/>
            <a:ext cx="2381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Inference (greedy, local)</a:t>
            </a:r>
            <a:endParaRPr lang="en-US" sz="1600" dirty="0"/>
          </a:p>
        </p:txBody>
      </p:sp>
      <p:sp>
        <p:nvSpPr>
          <p:cNvPr id="19" name="Down Arrow 18"/>
          <p:cNvSpPr/>
          <p:nvPr/>
        </p:nvSpPr>
        <p:spPr bwMode="auto">
          <a:xfrm>
            <a:off x="3276600" y="14393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3276600" y="25061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3276600" y="35729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3276600" y="44111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" name="Down Arrow 34"/>
          <p:cNvSpPr/>
          <p:nvPr/>
        </p:nvSpPr>
        <p:spPr bwMode="auto">
          <a:xfrm>
            <a:off x="7025327" y="14393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Down Arrow 35"/>
          <p:cNvSpPr/>
          <p:nvPr/>
        </p:nvSpPr>
        <p:spPr bwMode="auto">
          <a:xfrm>
            <a:off x="7025327" y="25061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Down Arrow 36"/>
          <p:cNvSpPr/>
          <p:nvPr/>
        </p:nvSpPr>
        <p:spPr bwMode="auto">
          <a:xfrm>
            <a:off x="7025327" y="33443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7025327" y="4182592"/>
            <a:ext cx="457200" cy="3048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1447800" y="3953992"/>
            <a:ext cx="4572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95600" y="601192"/>
            <a:ext cx="108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Training</a:t>
            </a:r>
            <a:endParaRPr lang="en-US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553200" y="601192"/>
            <a:ext cx="135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Evaluation</a:t>
            </a:r>
            <a:endParaRPr lang="en-US" sz="1800" b="1" dirty="0"/>
          </a:p>
        </p:txBody>
      </p:sp>
      <p:sp>
        <p:nvSpPr>
          <p:cNvPr id="44" name="Can 43"/>
          <p:cNvSpPr/>
          <p:nvPr/>
        </p:nvSpPr>
        <p:spPr bwMode="auto">
          <a:xfrm>
            <a:off x="6400800" y="5249392"/>
            <a:ext cx="914400" cy="457200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15200" y="5136461"/>
            <a:ext cx="1236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Extracted</a:t>
            </a:r>
          </a:p>
          <a:p>
            <a:r>
              <a:rPr lang="en-US" sz="1800" b="1" dirty="0" smtClean="0"/>
              <a:t>slots</a:t>
            </a:r>
          </a:p>
        </p:txBody>
      </p:sp>
      <p:sp>
        <p:nvSpPr>
          <p:cNvPr id="47" name="Bent-Up Arrow 46"/>
          <p:cNvSpPr/>
          <p:nvPr/>
        </p:nvSpPr>
        <p:spPr bwMode="auto">
          <a:xfrm rot="5400000">
            <a:off x="5761482" y="5050510"/>
            <a:ext cx="609600" cy="550164"/>
          </a:xfrm>
          <a:prstGeom prst="bentUpArrow">
            <a:avLst>
              <a:gd name="adj1" fmla="val 36521"/>
              <a:gd name="adj2" fmla="val 33640"/>
              <a:gd name="adj3" fmla="val 25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59078" y="1524000"/>
          <a:ext cx="502919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685800"/>
                <a:gridCol w="685800"/>
                <a:gridCol w="6858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Label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latin typeface="Verdana"/>
                        </a:rPr>
                        <a:t>Correct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latin typeface="Verdana"/>
                        </a:rPr>
                        <a:t>Predict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latin typeface="Verdana"/>
                        </a:rPr>
                        <a:t>Actual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latin typeface="Verdana"/>
                        </a:rPr>
                        <a:t>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latin typeface="Verdana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latin typeface="Verdana"/>
                        </a:rPr>
                        <a:t>F1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UNRELATED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268085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289135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295590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92.7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90.7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91.7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latin typeface="Verdana"/>
                        </a:rPr>
                        <a:t>org:city_of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_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headquarters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5835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9040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7514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64.5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77.7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70.5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latin typeface="Verdana"/>
                        </a:rPr>
                        <a:t>org:country_of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_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headquarters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2851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4638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3725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61.5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76.5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68.2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org:founded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3896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8199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6662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47.5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58.5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52.4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org:parents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1158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2292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2525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50.5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45.9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48.1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org:top_members/employees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1282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3067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3596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41.8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35.7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38.5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latin typeface="Verdana"/>
                        </a:rPr>
                        <a:t>per:city_of_birth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1799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3920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3252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45.9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55.3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50.2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latin typeface="Verdana"/>
                        </a:rPr>
                        <a:t>per:country_of_birth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1984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4122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3204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48.1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61.9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54.2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per:date_of_birth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3938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5427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4362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72.6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90.3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80.5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latin typeface="Verdana"/>
                        </a:rPr>
                        <a:t>per:member_of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1771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2887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58.7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61.3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latin typeface="Verdana"/>
                        </a:rPr>
                        <a:t>per:title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1714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3364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3054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56.1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53.4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Total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37169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68822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62367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59.6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56.7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488" y="1524000"/>
            <a:ext cx="22379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Training on 2/3 of </a:t>
            </a:r>
          </a:p>
          <a:p>
            <a:r>
              <a:rPr lang="en-US" sz="1600" dirty="0" err="1" smtClean="0"/>
              <a:t>infoboxes</a:t>
            </a:r>
            <a:r>
              <a:rPr lang="en-US" sz="1600" dirty="0" smtClean="0"/>
              <a:t>, evaluating</a:t>
            </a:r>
          </a:p>
          <a:p>
            <a:r>
              <a:rPr lang="en-US" sz="1600" dirty="0" smtClean="0"/>
              <a:t>on 1/3</a:t>
            </a:r>
          </a:p>
          <a:p>
            <a:endParaRPr lang="en-US" sz="1600" dirty="0" smtClean="0"/>
          </a:p>
          <a:p>
            <a:r>
              <a:rPr lang="en-US" sz="1600" dirty="0" smtClean="0"/>
              <a:t>Evaluating only on</a:t>
            </a:r>
          </a:p>
          <a:p>
            <a:r>
              <a:rPr lang="en-US" sz="1600" dirty="0" smtClean="0"/>
              <a:t>sentences that contain</a:t>
            </a:r>
          </a:p>
          <a:p>
            <a:r>
              <a:rPr lang="en-US" sz="1600" dirty="0" smtClean="0"/>
              <a:t>at least a valid slot</a:t>
            </a:r>
            <a:endParaRPr lang="en-US" sz="1600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7564478" y="2286000"/>
            <a:ext cx="307848" cy="36576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5478" y="3570982"/>
            <a:ext cx="9714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Top 10</a:t>
            </a:r>
          </a:p>
          <a:p>
            <a:r>
              <a:rPr lang="en-US" sz="1600" dirty="0" smtClean="0"/>
              <a:t>most </a:t>
            </a:r>
          </a:p>
          <a:p>
            <a:r>
              <a:rPr lang="en-US" sz="1600" dirty="0" smtClean="0"/>
              <a:t>common</a:t>
            </a:r>
          </a:p>
          <a:p>
            <a:r>
              <a:rPr lang="en-US" sz="1600" dirty="0" smtClean="0"/>
              <a:t>slots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488278" y="6019800"/>
            <a:ext cx="1655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Total for </a:t>
            </a:r>
            <a:r>
              <a:rPr lang="en-US" sz="1600" i="1" dirty="0" smtClean="0"/>
              <a:t>all </a:t>
            </a:r>
            <a:r>
              <a:rPr lang="en-US" sz="1600" dirty="0" smtClean="0"/>
              <a:t>slots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Improve quality of data generated through distant supervision</a:t>
            </a:r>
          </a:p>
          <a:p>
            <a:endParaRPr lang="en-US" dirty="0" smtClean="0"/>
          </a:p>
          <a:p>
            <a:r>
              <a:rPr lang="en-US" dirty="0" smtClean="0"/>
              <a:t>Improve IR recall </a:t>
            </a:r>
          </a:p>
          <a:p>
            <a:pPr lvl="1"/>
            <a:r>
              <a:rPr lang="en-US" dirty="0" smtClean="0"/>
              <a:t>Use relation-specific trigger words (or </a:t>
            </a:r>
            <a:r>
              <a:rPr lang="en-US" dirty="0" err="1" smtClean="0"/>
              <a:t>n</a:t>
            </a:r>
            <a:r>
              <a:rPr lang="en-US" dirty="0" smtClean="0"/>
              <a:t>-grams or dependency paths etc.) to boost sentences likely to contain answers to the top</a:t>
            </a:r>
          </a:p>
          <a:p>
            <a:pPr lvl="1"/>
            <a:r>
              <a:rPr lang="en-US" dirty="0" smtClean="0"/>
              <a:t>How to acquire these automatically?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Better classifiers for noisy text (e.g., web snippets)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386</Words>
  <Application>Microsoft Macintosh PowerPoint</Application>
  <PresentationFormat>On-screen Show (4:3)</PresentationFormat>
  <Paragraphs>144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Distant Supervision for Knowledge Base Population</vt:lpstr>
      <vt:lpstr>Definition and Approach</vt:lpstr>
      <vt:lpstr>Slide 3</vt:lpstr>
      <vt:lpstr>Results</vt:lpstr>
      <vt:lpstr>Challenges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Distant Supervision for Knowledge Base Population</dc:title>
  <dc:creator>Mihai Surdeanu</dc:creator>
  <cp:lastModifiedBy>Mihai Surdeanu</cp:lastModifiedBy>
  <cp:revision>4</cp:revision>
  <cp:lastPrinted>2010-10-22T14:28:10Z</cp:lastPrinted>
  <dcterms:created xsi:type="dcterms:W3CDTF">2010-10-22T14:26:47Z</dcterms:created>
  <dcterms:modified xsi:type="dcterms:W3CDTF">2010-10-22T14:28:14Z</dcterms:modified>
</cp:coreProperties>
</file>