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45300" cy="939641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66FF66"/>
    <a:srgbClr val="400080"/>
    <a:srgbClr val="0000FF"/>
    <a:srgbClr val="008000"/>
    <a:srgbClr val="FF0000"/>
    <a:srgbClr val="CC66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6" autoAdjust="0"/>
    <p:restoredTop sz="90929"/>
  </p:normalViewPr>
  <p:slideViewPr>
    <p:cSldViewPr snapToGrid="0">
      <p:cViewPr varScale="1">
        <p:scale>
          <a:sx n="91" d="100"/>
          <a:sy n="91" d="100"/>
        </p:scale>
        <p:origin x="-88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53" y="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CE7F18B-DF11-49F9-8953-4C18496BD9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81E285B-08D9-4E23-B105-1B0ADF7BA3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727E0-35A1-4CB6-8B4C-BC1B332A952F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6DCC1-2507-426F-ABFE-8361740B240C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6DCC1-2507-426F-ABFE-8361740B240C}" type="slidenum">
              <a:rPr lang="en-US"/>
              <a:pPr/>
              <a:t>3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6DCC1-2507-426F-ABFE-8361740B240C}" type="slidenum">
              <a:rPr lang="en-US"/>
              <a:pPr/>
              <a:t>4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6DCC1-2507-426F-ABFE-8361740B240C}" type="slidenum">
              <a:rPr lang="en-US"/>
              <a:pPr/>
              <a:t>5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038" y="681038"/>
            <a:ext cx="7781925" cy="12890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92288"/>
          </a:xfrm>
        </p:spPr>
        <p:txBody>
          <a:bodyPr/>
          <a:lstStyle>
            <a:lvl1pPr marL="0" indent="0" algn="ctr">
              <a:buFont typeface="Times" pitchFamily="-128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2625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6375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725DCD-2ECA-4116-BC10-D8DF0EDEED6D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597275" y="2063750"/>
          <a:ext cx="1951038" cy="1911350"/>
        </p:xfrm>
        <a:graphic>
          <a:graphicData uri="http://schemas.openxmlformats.org/presentationml/2006/ole">
            <p:oleObj spid="_x0000_s4115" name="Photo Editor Photo" r:id="rId3" imgW="7380952" imgH="7228571" progId="MSPhotoEd.3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213D3-8519-4792-BFB6-1738B4C4A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F5F9A-02CF-48F3-98DA-8288775E9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6A23-D400-48C1-8B4B-7C14B5D9A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76D7E-41FB-4566-B668-A804A4D90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313A8-C21F-4644-BB4F-25742492F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82A4D-390A-426B-ACAE-E17768DCA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32747-99E8-4822-9EF5-D689ED196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F7734-9BDD-4CA9-807C-C12674F79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FEF4-234B-448C-B0F6-39381C33C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3EC83-A738-40D2-A871-F95278DC7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57238" y="1370013"/>
            <a:ext cx="8080375" cy="155575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CB854D8-11C5-40E6-8F36-B8D9B8E2560E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73038" y="514350"/>
          <a:ext cx="1050925" cy="1028700"/>
        </p:xfrm>
        <a:graphic>
          <a:graphicData uri="http://schemas.openxmlformats.org/presentationml/2006/ole">
            <p:oleObj spid="_x0000_s3102" name="Photo Editor Photo" r:id="rId14" imgW="7380952" imgH="7228571" progId="MSPhotoEd.3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12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128" charset="0"/>
        <a:buChar char="•"/>
        <a:defRPr sz="2000">
          <a:solidFill>
            <a:schemeClr val="tx1"/>
          </a:solidFill>
          <a:latin typeface="+mn-lt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>
          <a:solidFill>
            <a:schemeClr val="tx1"/>
          </a:solidFill>
          <a:latin typeface="+mn-lt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pitchFamily="-128" charset="0"/>
        <a:buChar char="•"/>
        <a:defRPr sz="1600">
          <a:solidFill>
            <a:schemeClr val="tx1"/>
          </a:solidFill>
          <a:latin typeface="+mn-lt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128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Sentiment Analysis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Facebook </a:t>
            </a:r>
            <a:r>
              <a:rPr 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Status 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Messages</a:t>
            </a:r>
            <a:endParaRPr lang="en-US" sz="3200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CS224N – Spring 2010 – Professor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Manning</a:t>
            </a:r>
          </a:p>
          <a:p>
            <a:endParaRPr lang="en-US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Julia Kane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Akhter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kanej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Steven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Soria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ssoriajr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Goals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Compare and evaluate performance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MaxEnt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POS tagging, and Labeled LDA in semantic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classification</a:t>
            </a: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Assess whether a “best” binary classification model scales to more granular semantic labels</a:t>
            </a:r>
          </a:p>
          <a:p>
            <a:endParaRPr lang="en-US" dirty="0" smtClean="0"/>
          </a:p>
          <a:p>
            <a:r>
              <a:rPr lang="en-US" dirty="0" smtClean="0"/>
              <a:t>Appropriateness of Facebook data for semantic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3347" y="1733575"/>
          <a:ext cx="6599687" cy="1261242"/>
        </p:xfrm>
        <a:graphic>
          <a:graphicData uri="http://schemas.openxmlformats.org/drawingml/2006/table">
            <a:tbl>
              <a:tblPr/>
              <a:tblGrid>
                <a:gridCol w="3284413"/>
                <a:gridCol w="1688500"/>
                <a:gridCol w="1626774"/>
              </a:tblGrid>
              <a:tr h="420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Cambria"/>
                          <a:cs typeface="Times New Roman"/>
                        </a:rPr>
                        <a:t>Trial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Cambria"/>
                          <a:cs typeface="Times New Roman"/>
                        </a:rPr>
                        <a:t>F1 Score: </a:t>
                      </a:r>
                      <a:r>
                        <a:rPr lang="en-US" sz="1200" dirty="0" smtClean="0">
                          <a:latin typeface="Courier New"/>
                          <a:ea typeface="Cambria"/>
                          <a:cs typeface="Times New Roman"/>
                        </a:rPr>
                        <a:t>NEGATIVE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Cambria"/>
                          <a:cs typeface="Times New Roman"/>
                        </a:rPr>
                        <a:t>F1 Score: </a:t>
                      </a:r>
                      <a:r>
                        <a:rPr lang="en-US" sz="1200" dirty="0" smtClean="0">
                          <a:latin typeface="Courier New"/>
                          <a:ea typeface="Cambria"/>
                          <a:cs typeface="Times New Roman"/>
                        </a:rPr>
                        <a:t>POSITIVE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urier New"/>
                          <a:ea typeface="Cambria"/>
                          <a:cs typeface="Times New Roman"/>
                        </a:rPr>
                        <a:t>Classifier alone</a:t>
                      </a: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urier New"/>
                          <a:ea typeface="Cambria"/>
                          <a:cs typeface="Times New Roman"/>
                        </a:rPr>
                        <a:t>0.809</a:t>
                      </a: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urier New"/>
                          <a:ea typeface="Cambria"/>
                          <a:cs typeface="Times New Roman"/>
                        </a:rPr>
                        <a:t>0.822</a:t>
                      </a: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Cambria"/>
                          <a:cs typeface="Times New Roman"/>
                        </a:rPr>
                        <a:t>+LDA (defaults, chris4)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Cambria"/>
                          <a:cs typeface="Times New Roman"/>
                        </a:rPr>
                        <a:t>0.670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ourier New"/>
                          <a:ea typeface="Cambria"/>
                          <a:cs typeface="Times New Roman"/>
                        </a:rPr>
                        <a:t>0.667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ourier New"/>
                          <a:ea typeface="Cambria"/>
                          <a:cs typeface="Times New Roman"/>
                        </a:rPr>
                        <a:t>+POS with NVA &amp; Ratios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ourier New"/>
                          <a:ea typeface="Cambria"/>
                          <a:cs typeface="Times New Roman"/>
                        </a:rPr>
                        <a:t>0.863</a:t>
                      </a: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ourier New"/>
                          <a:ea typeface="Cambria"/>
                          <a:cs typeface="Times New Roman"/>
                        </a:rPr>
                        <a:t>0.888</a:t>
                      </a: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Cambria"/>
                          <a:cs typeface="Times New Roman"/>
                        </a:rPr>
                        <a:t>+POS with NVA &amp; Ratios + LDA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ourier New"/>
                          <a:ea typeface="Cambria"/>
                          <a:cs typeface="Times New Roman"/>
                        </a:rPr>
                        <a:t>0.753</a:t>
                      </a:r>
                      <a:endParaRPr lang="en-US" sz="14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ourier New"/>
                          <a:ea typeface="Cambria"/>
                          <a:cs typeface="Times New Roman"/>
                        </a:rPr>
                        <a:t>0.773</a:t>
                      </a:r>
                      <a:endParaRPr lang="en-US" sz="1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7714" marR="87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55117" y="3738228"/>
          <a:ext cx="5623560" cy="2518156"/>
        </p:xfrm>
        <a:graphic>
          <a:graphicData uri="http://schemas.openxmlformats.org/drawingml/2006/table">
            <a:tbl>
              <a:tblPr/>
              <a:tblGrid>
                <a:gridCol w="2811780"/>
                <a:gridCol w="281178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Classifier + POS tags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ourier New"/>
                          <a:ea typeface="Cambria"/>
                          <a:cs typeface="Times New Roman"/>
                        </a:rPr>
                        <a:t>Classifier + POS tags + NVA + ratios</a:t>
                      </a:r>
                      <a:endParaRPr lang="en-US" sz="11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                     NEGATIVE POSITIVE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CLASS                 -0.71     0.71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1-SW-My_PRP$           0.09    -0.09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1-SSHAPE-'xX_XX       -0.04     0.04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1-SLW-day_NN           0.04    -0.04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1-SSHAPE-XxX_X$        0.09    -0.09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1-SSHAPE-xx-_xXX      -0.06     0.06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1-SFW-My_PRP$          0.05    -0.05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1-SSHAPE-xx_xXX        0.45    -0.45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ourier New"/>
                          <a:ea typeface="Cambria"/>
                          <a:cs typeface="Times New Roman"/>
                        </a:rPr>
                        <a:t>1-SW-day_NN           -0.33     0.33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1-SWP-'s_POS-last_JJ   0.05    -0.05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1-SW-'s_POS            0.06    -0.06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1-SW-last_JJ           0.05    -0.05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1-SWP-last_JJ-day_NN   0.22    -0.22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ourier New"/>
                          <a:ea typeface="Cambria"/>
                          <a:cs typeface="Times New Roman"/>
                        </a:rPr>
                        <a:t>Prob</a:t>
                      </a: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:                  0.49     0.51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                     NEGATIVE POSITIVE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ourier New"/>
                          <a:ea typeface="Cambria"/>
                          <a:cs typeface="Times New Roman"/>
                        </a:rPr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Courier New"/>
                          <a:ea typeface="Cambria"/>
                          <a:cs typeface="Times New Roman"/>
                        </a:rPr>
                        <a:t>1-Value (#N)         -0.04     0.04   </a:t>
                      </a:r>
                      <a:endParaRPr lang="en-US" sz="1100" dirty="0" smtClean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Courier New"/>
                          <a:ea typeface="Cambria"/>
                          <a:cs typeface="Times New Roman"/>
                        </a:rPr>
                        <a:t>2-Value (#V)          0.09    -0.09   </a:t>
                      </a:r>
                      <a:endParaRPr lang="en-US" sz="1100" dirty="0" smtClean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ourier New"/>
                          <a:ea typeface="Cambria"/>
                          <a:cs typeface="Times New Roman"/>
                        </a:rPr>
                        <a:t>3-Value </a:t>
                      </a: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(#A)         -0.02     0.02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latin typeface="Courier New"/>
                          <a:ea typeface="Cambria"/>
                          <a:cs typeface="Times New Roman"/>
                        </a:rPr>
                        <a:t>4-Value (#N/#A)       0.01    -0.01   </a:t>
                      </a:r>
                      <a:endParaRPr lang="en-US" sz="1100" dirty="0" smtClean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Courier New"/>
                          <a:ea typeface="Cambria"/>
                          <a:cs typeface="Times New Roman"/>
                        </a:rPr>
                        <a:t>5-Value </a:t>
                      </a:r>
                      <a:r>
                        <a:rPr lang="en-US" sz="900" b="1" dirty="0">
                          <a:latin typeface="Courier New"/>
                          <a:ea typeface="Cambria"/>
                          <a:cs typeface="Times New Roman"/>
                        </a:rPr>
                        <a:t>(#V/#A)       0.05    -0.05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6-SWP-last_JJ-day_NN  0.22    -0.22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ourier New"/>
                          <a:ea typeface="Cambria"/>
                          <a:cs typeface="Times New Roman"/>
                        </a:rPr>
                        <a:t>6-SSHAPE-xx_xXX       </a:t>
                      </a: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0.47    -0.47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6-SSHAPE-'xX_XX      -0.05     0.05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6-SW-day_NN          -0.30     0.30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6-SW-'s_POS           0.09    -0.09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6-SSHAPE-XxX_X$       0.09    -0.09   </a:t>
                      </a:r>
                      <a:endParaRPr lang="en-US" sz="900" dirty="0" smtClean="0">
                        <a:latin typeface="Courier New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ourier New"/>
                          <a:ea typeface="Cambria"/>
                          <a:cs typeface="Times New Roman"/>
                        </a:rPr>
                        <a:t>…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latin typeface="Courier New"/>
                          <a:ea typeface="Cambria"/>
                          <a:cs typeface="Times New Roman"/>
                        </a:rPr>
                        <a:t>Prob</a:t>
                      </a:r>
                      <a:r>
                        <a:rPr lang="en-US" sz="900" dirty="0">
                          <a:latin typeface="Courier New"/>
                          <a:ea typeface="Cambria"/>
                          <a:cs typeface="Times New Roman"/>
                        </a:rPr>
                        <a:t>:                 0.59     0.41   </a:t>
                      </a:r>
                      <a:endParaRPr lang="en-US" sz="11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5278" y="3268718"/>
            <a:ext cx="4649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“My work-husband’s last day”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Multi-label results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6595" y="1695975"/>
          <a:ext cx="6833420" cy="1154482"/>
        </p:xfrm>
        <a:graphic>
          <a:graphicData uri="http://schemas.openxmlformats.org/drawingml/2006/table">
            <a:tbl>
              <a:tblPr/>
              <a:tblGrid>
                <a:gridCol w="1530112"/>
                <a:gridCol w="1325634"/>
                <a:gridCol w="1325634"/>
                <a:gridCol w="1325634"/>
                <a:gridCol w="1326406"/>
              </a:tblGrid>
              <a:tr h="383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Cambria"/>
                          <a:cs typeface="Times New Roman"/>
                        </a:rPr>
                        <a:t>Trial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Cambria"/>
                          <a:cs typeface="Times New Roman"/>
                        </a:rPr>
                        <a:t>F1 Score: 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ourier New"/>
                          <a:ea typeface="Cambria"/>
                          <a:cs typeface="Times New Roman"/>
                        </a:rPr>
                        <a:t>HAPPY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Cambria"/>
                          <a:cs typeface="Times New Roman"/>
                        </a:rPr>
                        <a:t>F1 Score: </a:t>
                      </a:r>
                      <a:r>
                        <a:rPr lang="en-US" sz="1100" dirty="0" smtClean="0">
                          <a:latin typeface="Courier New"/>
                          <a:ea typeface="Cambria"/>
                          <a:cs typeface="Times New Roman"/>
                        </a:rPr>
                        <a:t>PLAYFUL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Cambria"/>
                          <a:cs typeface="Times New Roman"/>
                        </a:rPr>
                        <a:t>F1 Score: </a:t>
                      </a:r>
                      <a:r>
                        <a:rPr lang="en-US" sz="1100" dirty="0" smtClean="0">
                          <a:latin typeface="Courier New"/>
                          <a:ea typeface="Cambria"/>
                          <a:cs typeface="Times New Roman"/>
                        </a:rPr>
                        <a:t>SKEPTICAL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Cambria"/>
                          <a:cs typeface="Times New Roman"/>
                        </a:rPr>
                        <a:t>F1 Score: </a:t>
                      </a:r>
                      <a:r>
                        <a:rPr lang="en-US" sz="1100" dirty="0" smtClean="0">
                          <a:latin typeface="Courier New"/>
                          <a:ea typeface="Cambria"/>
                          <a:cs typeface="Times New Roman"/>
                        </a:rPr>
                        <a:t>UNHAPPY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urier New"/>
                          <a:ea typeface="Cambria"/>
                          <a:cs typeface="Times New Roman"/>
                        </a:rPr>
                        <a:t>Classifier alone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urier New"/>
                          <a:ea typeface="Cambria"/>
                          <a:cs typeface="Times New Roman"/>
                        </a:rPr>
                        <a:t>0.476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Cambria"/>
                          <a:cs typeface="Times New Roman"/>
                        </a:rPr>
                        <a:t>0.496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urier New"/>
                          <a:ea typeface="Cambria"/>
                          <a:cs typeface="Times New Roman"/>
                        </a:rPr>
                        <a:t>0.731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urier New"/>
                          <a:ea typeface="Cambria"/>
                          <a:cs typeface="Times New Roman"/>
                        </a:rPr>
                        <a:t>0.659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ourier New"/>
                          <a:ea typeface="Cambria"/>
                          <a:cs typeface="Times New Roman"/>
                        </a:rPr>
                        <a:t>+POS with NVAE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urier New"/>
                          <a:ea typeface="Cambria"/>
                          <a:cs typeface="Times New Roman"/>
                        </a:rPr>
                        <a:t>0.521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urier New"/>
                          <a:ea typeface="Cambria"/>
                          <a:cs typeface="Times New Roman"/>
                        </a:rPr>
                        <a:t>0.677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urier New"/>
                          <a:ea typeface="Cambria"/>
                          <a:cs typeface="Times New Roman"/>
                        </a:rPr>
                        <a:t>0.960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ourier New"/>
                          <a:ea typeface="Cambria"/>
                          <a:cs typeface="Times New Roman"/>
                        </a:rPr>
                        <a:t>0.685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urier New"/>
                          <a:ea typeface="Cambria"/>
                          <a:cs typeface="Times New Roman"/>
                        </a:rPr>
                        <a:t>+POS with NVA &amp; Ratios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urier New"/>
                          <a:ea typeface="Cambria"/>
                          <a:cs typeface="Times New Roman"/>
                        </a:rPr>
                        <a:t>0.503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urier New"/>
                          <a:ea typeface="Cambria"/>
                          <a:cs typeface="Times New Roman"/>
                        </a:rPr>
                        <a:t>0.624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urier New"/>
                          <a:ea typeface="Cambria"/>
                          <a:cs typeface="Times New Roman"/>
                        </a:rPr>
                        <a:t>0.960</a:t>
                      </a:r>
                      <a:endParaRPr lang="en-US" sz="13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Cambria"/>
                          <a:cs typeface="Times New Roman"/>
                        </a:rPr>
                        <a:t>0.670</a:t>
                      </a:r>
                      <a:endParaRPr lang="en-US" sz="13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83334" marR="8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86760" y="3450720"/>
            <a:ext cx="608548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    HAPPY     PLAYFUL   SKEPTICAL UNHAPPY  </a:t>
            </a:r>
          </a:p>
          <a:p>
            <a:pPr algn="l"/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1-Value (#N)               1.04      1.05      0.96      0.84    </a:t>
            </a:r>
          </a:p>
          <a:p>
            <a:pPr algn="l"/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2-Value (#V)               0.03      0.24      0.10      0.53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3-Value (#A)               0.04      0.29      0.15     -0.03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4-Value (#E)              -0.29     -0.12     -0.21     -0.27    </a:t>
            </a:r>
          </a:p>
          <a:p>
            <a:pPr algn="l"/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5-SW-early_RB             -0.12     -0.19     -0.19      0.50    </a:t>
            </a:r>
          </a:p>
          <a:p>
            <a:pPr algn="l"/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5-SSHAPE-xx_xXX            0.32     -1.74      0.07      1.44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5-SW-next_JJ              -0.19      0.17      0.37     -0.35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5-SSHAPE-xx_XX            -0.03     -0.07     -0.22      0.29    </a:t>
            </a:r>
          </a:p>
          <a:p>
            <a:pPr algn="l"/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5-SSHAPE-xxX_xXX           0.07     -0.37     -0.30      0.60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5-SW-semester_NN           0.07     -0.08     -0.05      0.07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5-SW-im_NN                -0.36     -0.03      0.41     -0.02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5-SW-up_RB                -0.04     -0.02     -0.14      0.19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5-SW-looks_VBZ             0.15     -0.01     -0.06     -0.08    </a:t>
            </a:r>
          </a:p>
          <a:p>
            <a:pPr algn="l"/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5-SW-waking_VBG           -0.07     -0.03     -0.01      0.11    </a:t>
            </a:r>
          </a:p>
          <a:p>
            <a:pPr algn="l"/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5-SW-like_IN              -0.24     -0.03     -0.12      0.39    </a:t>
            </a:r>
          </a:p>
          <a:p>
            <a:pPr algn="l"/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:                      0.04      0.03      0.01      0.92 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5775" y="3058510"/>
            <a:ext cx="7181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“Looks like I‘m waking up early next semester”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Hand-labeled data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actual distribution of labels as a prior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Pre-processing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SEMANTIC ANALYSIS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 of interest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Parser</a:t>
            </a:r>
            <a:endParaRPr lang="en-US" dirty="0" smtClean="0"/>
          </a:p>
          <a:p>
            <a:r>
              <a:rPr lang="en-US" dirty="0" smtClean="0">
                <a:ea typeface="+mn-ea"/>
                <a:cs typeface="+mn-cs"/>
              </a:rPr>
              <a:t>FEATURE ENGINEERING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Classifier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LDA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P_Slides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-128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FP_Slides</Template>
  <TotalTime>67</TotalTime>
  <Words>341</Words>
  <Application>Microsoft Office PowerPoint</Application>
  <PresentationFormat>On-screen Show (4:3)</PresentationFormat>
  <Paragraphs>116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Lucida Sans</vt:lpstr>
      <vt:lpstr>Tahoma</vt:lpstr>
      <vt:lpstr>Times</vt:lpstr>
      <vt:lpstr>FP_Slides</vt:lpstr>
      <vt:lpstr>Microsoft Photo Editor 3.0 Photo</vt:lpstr>
      <vt:lpstr>Sentiment Analysis: Facebook Status Messages</vt:lpstr>
      <vt:lpstr>Goals</vt:lpstr>
      <vt:lpstr>Binary results</vt:lpstr>
      <vt:lpstr>Multi-label results</vt:lpstr>
      <vt:lpstr>Future Work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Sentiment Analysis: Facebook Status Messages</dc:title>
  <dc:creator>Steve Soria</dc:creator>
  <cp:lastModifiedBy>Steve Soria</cp:lastModifiedBy>
  <cp:revision>11</cp:revision>
  <dcterms:created xsi:type="dcterms:W3CDTF">2010-06-05T17:36:32Z</dcterms:created>
  <dcterms:modified xsi:type="dcterms:W3CDTF">2010-06-05T18:44:01Z</dcterms:modified>
</cp:coreProperties>
</file>