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rels" ContentType="application/vnd.openxmlformats-package.relationships+xml"/>
  <Default Extension="emf" ContentType="image/x-emf"/>
  <Default Extension="wdp" ContentType="image/vnd.ms-photo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32918400" cy="15544800"/>
  <p:notesSz cx="7315200" cy="9601200"/>
  <p:defaultTextStyle>
    <a:defPPr>
      <a:defRPr lang="en-US"/>
    </a:defPPr>
    <a:lvl1pPr marL="0" algn="l" defTabSz="2769096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1pPr>
    <a:lvl2pPr marL="1384548" algn="l" defTabSz="2769096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2pPr>
    <a:lvl3pPr marL="2769096" algn="l" defTabSz="2769096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3pPr>
    <a:lvl4pPr marL="4153644" algn="l" defTabSz="2769096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4pPr>
    <a:lvl5pPr marL="5538192" algn="l" defTabSz="2769096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5pPr>
    <a:lvl6pPr marL="6922740" algn="l" defTabSz="2769096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6pPr>
    <a:lvl7pPr marL="8307287" algn="l" defTabSz="2769096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7pPr>
    <a:lvl8pPr marL="9691835" algn="l" defTabSz="2769096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8pPr>
    <a:lvl9pPr marL="11076383" algn="l" defTabSz="2769096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9835" autoAdjust="0"/>
  </p:normalViewPr>
  <p:slideViewPr>
    <p:cSldViewPr>
      <p:cViewPr>
        <p:scale>
          <a:sx n="95" d="100"/>
          <a:sy n="95" d="100"/>
        </p:scale>
        <p:origin x="10816" y="176"/>
      </p:cViewPr>
      <p:guideLst>
        <p:guide orient="horz" pos="4896"/>
        <p:guide pos="10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handoutMaster" Target="handoutMasters/handout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5" y="2"/>
            <a:ext cx="3170764" cy="480388"/>
          </a:xfrm>
          <a:prstGeom prst="rect">
            <a:avLst/>
          </a:prstGeom>
        </p:spPr>
        <p:txBody>
          <a:bodyPr vert="horz" lIns="95589" tIns="47794" rIns="95589" bIns="47794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2749" y="2"/>
            <a:ext cx="3170763" cy="480388"/>
          </a:xfrm>
          <a:prstGeom prst="rect">
            <a:avLst/>
          </a:prstGeom>
        </p:spPr>
        <p:txBody>
          <a:bodyPr vert="horz" lIns="95589" tIns="47794" rIns="95589" bIns="47794" rtlCol="0"/>
          <a:lstStyle>
            <a:lvl1pPr algn="r">
              <a:defRPr sz="1300"/>
            </a:lvl1pPr>
          </a:lstStyle>
          <a:p>
            <a:fld id="{7304777E-99F9-40BF-BE69-5BFA7F5EF52E}" type="datetimeFigureOut">
              <a:rPr lang="en-US" smtClean="0"/>
              <a:pPr/>
              <a:t>7/30/13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5" y="9119173"/>
            <a:ext cx="3170764" cy="480388"/>
          </a:xfrm>
          <a:prstGeom prst="rect">
            <a:avLst/>
          </a:prstGeom>
        </p:spPr>
        <p:txBody>
          <a:bodyPr vert="horz" lIns="95589" tIns="47794" rIns="95589" bIns="47794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2749" y="9119173"/>
            <a:ext cx="3170763" cy="480388"/>
          </a:xfrm>
          <a:prstGeom prst="rect">
            <a:avLst/>
          </a:prstGeom>
        </p:spPr>
        <p:txBody>
          <a:bodyPr vert="horz" lIns="95589" tIns="47794" rIns="95589" bIns="47794" rtlCol="0" anchor="b"/>
          <a:lstStyle>
            <a:lvl1pPr algn="r">
              <a:defRPr sz="1300"/>
            </a:lvl1pPr>
          </a:lstStyle>
          <a:p>
            <a:fld id="{A00E6DAD-4A35-4B9F-ABBA-819681B61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009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88E141-6AF7-4D6A-9602-37FAFD0E214F}" type="datetimeFigureOut">
              <a:rPr lang="en-US" smtClean="0"/>
              <a:t>7/30/13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153988" y="720725"/>
            <a:ext cx="7623176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CDEF19-5A97-438C-B94E-F2A6F091FE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32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576895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1pPr>
    <a:lvl2pPr marL="288447" algn="l" defTabSz="576895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2pPr>
    <a:lvl3pPr marL="576895" algn="l" defTabSz="576895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3pPr>
    <a:lvl4pPr marL="865342" algn="l" defTabSz="576895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4pPr>
    <a:lvl5pPr marL="1153790" algn="l" defTabSz="576895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5pPr>
    <a:lvl6pPr marL="1442237" algn="l" defTabSz="576895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6pPr>
    <a:lvl7pPr marL="1730685" algn="l" defTabSz="576895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7pPr>
    <a:lvl8pPr marL="2019132" algn="l" defTabSz="576895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8pPr>
    <a:lvl9pPr marL="2307580" algn="l" defTabSz="576895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153988" y="720725"/>
            <a:ext cx="7623176" cy="3600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CDEF19-5A97-438C-B94E-F2A6F091FE9B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880" y="4828965"/>
            <a:ext cx="27980640" cy="33320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760" y="8808720"/>
            <a:ext cx="23042880" cy="39725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3845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7690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153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5381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69227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3072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9691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0763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BD643-0BCB-4701-B420-0E5180901F53}" type="datetimeFigureOut">
              <a:rPr lang="en-US" smtClean="0"/>
              <a:pPr/>
              <a:t>7/30/13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BFFAA-A120-48AB-B48E-5743FE68DDE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9973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BD643-0BCB-4701-B420-0E5180901F53}" type="datetimeFigureOut">
              <a:rPr lang="en-US" smtClean="0"/>
              <a:pPr/>
              <a:t>7/30/13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BFFAA-A120-48AB-B48E-5743FE68DDE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640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3650990" y="2324524"/>
            <a:ext cx="41473757" cy="4951666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218299" y="2324524"/>
            <a:ext cx="123884053" cy="4951666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BD643-0BCB-4701-B420-0E5180901F53}" type="datetimeFigureOut">
              <a:rPr lang="en-US" smtClean="0"/>
              <a:pPr/>
              <a:t>7/30/13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BFFAA-A120-48AB-B48E-5743FE68DDE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935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BD643-0BCB-4701-B420-0E5180901F53}" type="datetimeFigureOut">
              <a:rPr lang="en-US" smtClean="0"/>
              <a:pPr/>
              <a:t>7/30/13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BFFAA-A120-48AB-B48E-5743FE68DDE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832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7" y="9988975"/>
            <a:ext cx="27980640" cy="3087370"/>
          </a:xfrm>
        </p:spPr>
        <p:txBody>
          <a:bodyPr anchor="t"/>
          <a:lstStyle>
            <a:lvl1pPr algn="l">
              <a:defRPr sz="121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7" y="6588550"/>
            <a:ext cx="27980640" cy="3400424"/>
          </a:xfrm>
        </p:spPr>
        <p:txBody>
          <a:bodyPr anchor="b"/>
          <a:lstStyle>
            <a:lvl1pPr marL="0" indent="0">
              <a:buNone/>
              <a:defRPr sz="6100">
                <a:solidFill>
                  <a:schemeClr val="tx1">
                    <a:tint val="75000"/>
                  </a:schemeClr>
                </a:solidFill>
              </a:defRPr>
            </a:lvl1pPr>
            <a:lvl2pPr marL="1384548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2pPr>
            <a:lvl3pPr marL="2769096" indent="0">
              <a:buNone/>
              <a:defRPr sz="4900">
                <a:solidFill>
                  <a:schemeClr val="tx1">
                    <a:tint val="75000"/>
                  </a:schemeClr>
                </a:solidFill>
              </a:defRPr>
            </a:lvl3pPr>
            <a:lvl4pPr marL="4153644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4pPr>
            <a:lvl5pPr marL="5538192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5pPr>
            <a:lvl6pPr marL="6922740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6pPr>
            <a:lvl7pPr marL="8307287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7pPr>
            <a:lvl8pPr marL="9691835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8pPr>
            <a:lvl9pPr marL="11076383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BD643-0BCB-4701-B420-0E5180901F53}" type="datetimeFigureOut">
              <a:rPr lang="en-US" smtClean="0"/>
              <a:pPr/>
              <a:t>7/30/13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BFFAA-A120-48AB-B48E-5743FE68DDE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398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218297" y="13540530"/>
            <a:ext cx="82678903" cy="38300660"/>
          </a:xfrm>
        </p:spPr>
        <p:txBody>
          <a:bodyPr/>
          <a:lstStyle>
            <a:lvl1pPr>
              <a:defRPr sz="8500"/>
            </a:lvl1pPr>
            <a:lvl2pPr>
              <a:defRPr sz="7300"/>
            </a:lvl2pPr>
            <a:lvl3pPr>
              <a:defRPr sz="6100"/>
            </a:lvl3pPr>
            <a:lvl4pPr>
              <a:defRPr sz="5400"/>
            </a:lvl4pPr>
            <a:lvl5pPr>
              <a:defRPr sz="5400"/>
            </a:lvl5pPr>
            <a:lvl6pPr>
              <a:defRPr sz="5400"/>
            </a:lvl6pPr>
            <a:lvl7pPr>
              <a:defRPr sz="5400"/>
            </a:lvl7pPr>
            <a:lvl8pPr>
              <a:defRPr sz="5400"/>
            </a:lvl8pPr>
            <a:lvl9pPr>
              <a:defRPr sz="5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2445842" y="13540530"/>
            <a:ext cx="82678907" cy="38300660"/>
          </a:xfrm>
        </p:spPr>
        <p:txBody>
          <a:bodyPr/>
          <a:lstStyle>
            <a:lvl1pPr>
              <a:defRPr sz="8500"/>
            </a:lvl1pPr>
            <a:lvl2pPr>
              <a:defRPr sz="7300"/>
            </a:lvl2pPr>
            <a:lvl3pPr>
              <a:defRPr sz="6100"/>
            </a:lvl3pPr>
            <a:lvl4pPr>
              <a:defRPr sz="5400"/>
            </a:lvl4pPr>
            <a:lvl5pPr>
              <a:defRPr sz="5400"/>
            </a:lvl5pPr>
            <a:lvl6pPr>
              <a:defRPr sz="5400"/>
            </a:lvl6pPr>
            <a:lvl7pPr>
              <a:defRPr sz="5400"/>
            </a:lvl7pPr>
            <a:lvl8pPr>
              <a:defRPr sz="5400"/>
            </a:lvl8pPr>
            <a:lvl9pPr>
              <a:defRPr sz="5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BD643-0BCB-4701-B420-0E5180901F53}" type="datetimeFigureOut">
              <a:rPr lang="en-US" smtClean="0"/>
              <a:pPr/>
              <a:t>7/30/13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BFFAA-A120-48AB-B48E-5743FE68DDE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021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0" y="622513"/>
            <a:ext cx="29626560" cy="259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920" y="3479590"/>
            <a:ext cx="14544677" cy="1450127"/>
          </a:xfrm>
        </p:spPr>
        <p:txBody>
          <a:bodyPr anchor="b"/>
          <a:lstStyle>
            <a:lvl1pPr marL="0" indent="0">
              <a:buNone/>
              <a:defRPr sz="7300" b="1"/>
            </a:lvl1pPr>
            <a:lvl2pPr marL="1384548" indent="0">
              <a:buNone/>
              <a:defRPr sz="6100" b="1"/>
            </a:lvl2pPr>
            <a:lvl3pPr marL="2769096" indent="0">
              <a:buNone/>
              <a:defRPr sz="5400" b="1"/>
            </a:lvl3pPr>
            <a:lvl4pPr marL="4153644" indent="0">
              <a:buNone/>
              <a:defRPr sz="4900" b="1"/>
            </a:lvl4pPr>
            <a:lvl5pPr marL="5538192" indent="0">
              <a:buNone/>
              <a:defRPr sz="4900" b="1"/>
            </a:lvl5pPr>
            <a:lvl6pPr marL="6922740" indent="0">
              <a:buNone/>
              <a:defRPr sz="4900" b="1"/>
            </a:lvl6pPr>
            <a:lvl7pPr marL="8307287" indent="0">
              <a:buNone/>
              <a:defRPr sz="4900" b="1"/>
            </a:lvl7pPr>
            <a:lvl8pPr marL="9691835" indent="0">
              <a:buNone/>
              <a:defRPr sz="4900" b="1"/>
            </a:lvl8pPr>
            <a:lvl9pPr marL="11076383" indent="0">
              <a:buNone/>
              <a:defRPr sz="4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5920" y="4929717"/>
            <a:ext cx="14544677" cy="8956253"/>
          </a:xfrm>
        </p:spPr>
        <p:txBody>
          <a:bodyPr/>
          <a:lstStyle>
            <a:lvl1pPr>
              <a:defRPr sz="7300"/>
            </a:lvl1pPr>
            <a:lvl2pPr>
              <a:defRPr sz="6100"/>
            </a:lvl2pPr>
            <a:lvl3pPr>
              <a:defRPr sz="5400"/>
            </a:lvl3pPr>
            <a:lvl4pPr>
              <a:defRPr sz="4900"/>
            </a:lvl4pPr>
            <a:lvl5pPr>
              <a:defRPr sz="4900"/>
            </a:lvl5pPr>
            <a:lvl6pPr>
              <a:defRPr sz="4900"/>
            </a:lvl6pPr>
            <a:lvl7pPr>
              <a:defRPr sz="4900"/>
            </a:lvl7pPr>
            <a:lvl8pPr>
              <a:defRPr sz="4900"/>
            </a:lvl8pPr>
            <a:lvl9pPr>
              <a:defRPr sz="4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092" y="3479590"/>
            <a:ext cx="14550390" cy="1450127"/>
          </a:xfrm>
        </p:spPr>
        <p:txBody>
          <a:bodyPr anchor="b"/>
          <a:lstStyle>
            <a:lvl1pPr marL="0" indent="0">
              <a:buNone/>
              <a:defRPr sz="7300" b="1"/>
            </a:lvl1pPr>
            <a:lvl2pPr marL="1384548" indent="0">
              <a:buNone/>
              <a:defRPr sz="6100" b="1"/>
            </a:lvl2pPr>
            <a:lvl3pPr marL="2769096" indent="0">
              <a:buNone/>
              <a:defRPr sz="5400" b="1"/>
            </a:lvl3pPr>
            <a:lvl4pPr marL="4153644" indent="0">
              <a:buNone/>
              <a:defRPr sz="4900" b="1"/>
            </a:lvl4pPr>
            <a:lvl5pPr marL="5538192" indent="0">
              <a:buNone/>
              <a:defRPr sz="4900" b="1"/>
            </a:lvl5pPr>
            <a:lvl6pPr marL="6922740" indent="0">
              <a:buNone/>
              <a:defRPr sz="4900" b="1"/>
            </a:lvl6pPr>
            <a:lvl7pPr marL="8307287" indent="0">
              <a:buNone/>
              <a:defRPr sz="4900" b="1"/>
            </a:lvl7pPr>
            <a:lvl8pPr marL="9691835" indent="0">
              <a:buNone/>
              <a:defRPr sz="4900" b="1"/>
            </a:lvl8pPr>
            <a:lvl9pPr marL="11076383" indent="0">
              <a:buNone/>
              <a:defRPr sz="4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092" y="4929717"/>
            <a:ext cx="14550390" cy="8956253"/>
          </a:xfrm>
        </p:spPr>
        <p:txBody>
          <a:bodyPr/>
          <a:lstStyle>
            <a:lvl1pPr>
              <a:defRPr sz="7300"/>
            </a:lvl1pPr>
            <a:lvl2pPr>
              <a:defRPr sz="6100"/>
            </a:lvl2pPr>
            <a:lvl3pPr>
              <a:defRPr sz="5400"/>
            </a:lvl3pPr>
            <a:lvl4pPr>
              <a:defRPr sz="4900"/>
            </a:lvl4pPr>
            <a:lvl5pPr>
              <a:defRPr sz="4900"/>
            </a:lvl5pPr>
            <a:lvl6pPr>
              <a:defRPr sz="4900"/>
            </a:lvl6pPr>
            <a:lvl7pPr>
              <a:defRPr sz="4900"/>
            </a:lvl7pPr>
            <a:lvl8pPr>
              <a:defRPr sz="4900"/>
            </a:lvl8pPr>
            <a:lvl9pPr>
              <a:defRPr sz="4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BD643-0BCB-4701-B420-0E5180901F53}" type="datetimeFigureOut">
              <a:rPr lang="en-US" smtClean="0"/>
              <a:pPr/>
              <a:t>7/30/13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BFFAA-A120-48AB-B48E-5743FE68DDE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992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BD643-0BCB-4701-B420-0E5180901F53}" type="datetimeFigureOut">
              <a:rPr lang="en-US" smtClean="0"/>
              <a:pPr/>
              <a:t>7/30/13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BFFAA-A120-48AB-B48E-5743FE68DDE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4260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BD643-0BCB-4701-B420-0E5180901F53}" type="datetimeFigureOut">
              <a:rPr lang="en-US" smtClean="0"/>
              <a:pPr/>
              <a:t>7/30/13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BFFAA-A120-48AB-B48E-5743FE68DDE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29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2" y="618914"/>
            <a:ext cx="10829927" cy="2633980"/>
          </a:xfrm>
        </p:spPr>
        <p:txBody>
          <a:bodyPr anchor="b"/>
          <a:lstStyle>
            <a:lvl1pPr algn="l">
              <a:defRPr sz="6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180" y="618914"/>
            <a:ext cx="18402300" cy="13267056"/>
          </a:xfrm>
        </p:spPr>
        <p:txBody>
          <a:bodyPr/>
          <a:lstStyle>
            <a:lvl1pPr>
              <a:defRPr sz="9700"/>
            </a:lvl1pPr>
            <a:lvl2pPr>
              <a:defRPr sz="8500"/>
            </a:lvl2pPr>
            <a:lvl3pPr>
              <a:defRPr sz="7300"/>
            </a:lvl3pPr>
            <a:lvl4pPr>
              <a:defRPr sz="6100"/>
            </a:lvl4pPr>
            <a:lvl5pPr>
              <a:defRPr sz="6100"/>
            </a:lvl5pPr>
            <a:lvl6pPr>
              <a:defRPr sz="6100"/>
            </a:lvl6pPr>
            <a:lvl7pPr>
              <a:defRPr sz="6100"/>
            </a:lvl7pPr>
            <a:lvl8pPr>
              <a:defRPr sz="6100"/>
            </a:lvl8pPr>
            <a:lvl9pPr>
              <a:defRPr sz="6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2" y="3252894"/>
            <a:ext cx="10829927" cy="10633076"/>
          </a:xfrm>
        </p:spPr>
        <p:txBody>
          <a:bodyPr/>
          <a:lstStyle>
            <a:lvl1pPr marL="0" indent="0">
              <a:buNone/>
              <a:defRPr sz="4200"/>
            </a:lvl1pPr>
            <a:lvl2pPr marL="1384548" indent="0">
              <a:buNone/>
              <a:defRPr sz="3700"/>
            </a:lvl2pPr>
            <a:lvl3pPr marL="2769096" indent="0">
              <a:buNone/>
              <a:defRPr sz="3000"/>
            </a:lvl3pPr>
            <a:lvl4pPr marL="4153644" indent="0">
              <a:buNone/>
              <a:defRPr sz="2700"/>
            </a:lvl4pPr>
            <a:lvl5pPr marL="5538192" indent="0">
              <a:buNone/>
              <a:defRPr sz="2700"/>
            </a:lvl5pPr>
            <a:lvl6pPr marL="6922740" indent="0">
              <a:buNone/>
              <a:defRPr sz="2700"/>
            </a:lvl6pPr>
            <a:lvl7pPr marL="8307287" indent="0">
              <a:buNone/>
              <a:defRPr sz="2700"/>
            </a:lvl7pPr>
            <a:lvl8pPr marL="9691835" indent="0">
              <a:buNone/>
              <a:defRPr sz="2700"/>
            </a:lvl8pPr>
            <a:lvl9pPr marL="11076383" indent="0">
              <a:buNone/>
              <a:defRPr sz="27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BD643-0BCB-4701-B420-0E5180901F53}" type="datetimeFigureOut">
              <a:rPr lang="en-US" smtClean="0"/>
              <a:pPr/>
              <a:t>7/30/13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BFFAA-A120-48AB-B48E-5743FE68DDE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1557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2237" y="10881360"/>
            <a:ext cx="19751040" cy="1284606"/>
          </a:xfrm>
        </p:spPr>
        <p:txBody>
          <a:bodyPr anchor="b"/>
          <a:lstStyle>
            <a:lvl1pPr algn="l">
              <a:defRPr sz="6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2237" y="1388956"/>
            <a:ext cx="19751040" cy="9326880"/>
          </a:xfrm>
        </p:spPr>
        <p:txBody>
          <a:bodyPr/>
          <a:lstStyle>
            <a:lvl1pPr marL="0" indent="0">
              <a:buNone/>
              <a:defRPr sz="9700"/>
            </a:lvl1pPr>
            <a:lvl2pPr marL="1384548" indent="0">
              <a:buNone/>
              <a:defRPr sz="8500"/>
            </a:lvl2pPr>
            <a:lvl3pPr marL="2769096" indent="0">
              <a:buNone/>
              <a:defRPr sz="7300"/>
            </a:lvl3pPr>
            <a:lvl4pPr marL="4153644" indent="0">
              <a:buNone/>
              <a:defRPr sz="6100"/>
            </a:lvl4pPr>
            <a:lvl5pPr marL="5538192" indent="0">
              <a:buNone/>
              <a:defRPr sz="6100"/>
            </a:lvl5pPr>
            <a:lvl6pPr marL="6922740" indent="0">
              <a:buNone/>
              <a:defRPr sz="6100"/>
            </a:lvl6pPr>
            <a:lvl7pPr marL="8307287" indent="0">
              <a:buNone/>
              <a:defRPr sz="6100"/>
            </a:lvl7pPr>
            <a:lvl8pPr marL="9691835" indent="0">
              <a:buNone/>
              <a:defRPr sz="6100"/>
            </a:lvl8pPr>
            <a:lvl9pPr marL="11076383" indent="0">
              <a:buNone/>
              <a:defRPr sz="61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2237" y="12165966"/>
            <a:ext cx="19751040" cy="1824354"/>
          </a:xfrm>
        </p:spPr>
        <p:txBody>
          <a:bodyPr/>
          <a:lstStyle>
            <a:lvl1pPr marL="0" indent="0">
              <a:buNone/>
              <a:defRPr sz="4200"/>
            </a:lvl1pPr>
            <a:lvl2pPr marL="1384548" indent="0">
              <a:buNone/>
              <a:defRPr sz="3700"/>
            </a:lvl2pPr>
            <a:lvl3pPr marL="2769096" indent="0">
              <a:buNone/>
              <a:defRPr sz="3000"/>
            </a:lvl3pPr>
            <a:lvl4pPr marL="4153644" indent="0">
              <a:buNone/>
              <a:defRPr sz="2700"/>
            </a:lvl4pPr>
            <a:lvl5pPr marL="5538192" indent="0">
              <a:buNone/>
              <a:defRPr sz="2700"/>
            </a:lvl5pPr>
            <a:lvl6pPr marL="6922740" indent="0">
              <a:buNone/>
              <a:defRPr sz="2700"/>
            </a:lvl6pPr>
            <a:lvl7pPr marL="8307287" indent="0">
              <a:buNone/>
              <a:defRPr sz="2700"/>
            </a:lvl7pPr>
            <a:lvl8pPr marL="9691835" indent="0">
              <a:buNone/>
              <a:defRPr sz="2700"/>
            </a:lvl8pPr>
            <a:lvl9pPr marL="11076383" indent="0">
              <a:buNone/>
              <a:defRPr sz="27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BD643-0BCB-4701-B420-0E5180901F53}" type="datetimeFigureOut">
              <a:rPr lang="en-US" smtClean="0"/>
              <a:pPr/>
              <a:t>7/30/13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BFFAA-A120-48AB-B48E-5743FE68DDE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723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45920" y="622513"/>
            <a:ext cx="29626560" cy="2590800"/>
          </a:xfrm>
          <a:prstGeom prst="rect">
            <a:avLst/>
          </a:prstGeom>
        </p:spPr>
        <p:txBody>
          <a:bodyPr vert="horz" lIns="276910" tIns="138455" rIns="276910" bIns="138455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920" y="3627121"/>
            <a:ext cx="29626560" cy="10258850"/>
          </a:xfrm>
          <a:prstGeom prst="rect">
            <a:avLst/>
          </a:prstGeom>
        </p:spPr>
        <p:txBody>
          <a:bodyPr vert="horz" lIns="276910" tIns="138455" rIns="276910" bIns="13845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45920" y="14407728"/>
            <a:ext cx="7680960" cy="827616"/>
          </a:xfrm>
          <a:prstGeom prst="rect">
            <a:avLst/>
          </a:prstGeom>
        </p:spPr>
        <p:txBody>
          <a:bodyPr vert="horz" lIns="276910" tIns="138455" rIns="276910" bIns="138455" rtlCol="0" anchor="ctr"/>
          <a:lstStyle>
            <a:lvl1pPr algn="l">
              <a:defRPr sz="3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ABD643-0BCB-4701-B420-0E5180901F53}" type="datetimeFigureOut">
              <a:rPr lang="en-US" smtClean="0"/>
              <a:pPr/>
              <a:t>7/30/13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247120" y="14407728"/>
            <a:ext cx="10424160" cy="827616"/>
          </a:xfrm>
          <a:prstGeom prst="rect">
            <a:avLst/>
          </a:prstGeom>
        </p:spPr>
        <p:txBody>
          <a:bodyPr vert="horz" lIns="276910" tIns="138455" rIns="276910" bIns="138455" rtlCol="0" anchor="ctr"/>
          <a:lstStyle>
            <a:lvl1pPr algn="ctr">
              <a:defRPr sz="3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591520" y="14407728"/>
            <a:ext cx="7680960" cy="827616"/>
          </a:xfrm>
          <a:prstGeom prst="rect">
            <a:avLst/>
          </a:prstGeom>
        </p:spPr>
        <p:txBody>
          <a:bodyPr vert="horz" lIns="276910" tIns="138455" rIns="276910" bIns="138455" rtlCol="0" anchor="ctr"/>
          <a:lstStyle>
            <a:lvl1pPr algn="r">
              <a:defRPr sz="3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8BFFAA-A120-48AB-B48E-5743FE68DDE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714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769096" rtl="0" eaLnBrk="1" latinLnBrk="0" hangingPunct="1">
        <a:spcBef>
          <a:spcPct val="0"/>
        </a:spcBef>
        <a:buNone/>
        <a:defRPr sz="1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38411" indent="-1038411" algn="l" defTabSz="2769096" rtl="0" eaLnBrk="1" latinLnBrk="0" hangingPunct="1">
        <a:spcBef>
          <a:spcPct val="20000"/>
        </a:spcBef>
        <a:buFont typeface="Arial" pitchFamily="34" charset="0"/>
        <a:buChar char="•"/>
        <a:defRPr sz="9700" kern="1200">
          <a:solidFill>
            <a:schemeClr val="tx1"/>
          </a:solidFill>
          <a:latin typeface="+mn-lt"/>
          <a:ea typeface="+mn-ea"/>
          <a:cs typeface="+mn-cs"/>
        </a:defRPr>
      </a:lvl1pPr>
      <a:lvl2pPr marL="2249890" indent="-865342" algn="l" defTabSz="2769096" rtl="0" eaLnBrk="1" latinLnBrk="0" hangingPunct="1">
        <a:spcBef>
          <a:spcPct val="20000"/>
        </a:spcBef>
        <a:buFont typeface="Arial" pitchFamily="34" charset="0"/>
        <a:buChar char="–"/>
        <a:defRPr sz="8500" kern="1200">
          <a:solidFill>
            <a:schemeClr val="tx1"/>
          </a:solidFill>
          <a:latin typeface="+mn-lt"/>
          <a:ea typeface="+mn-ea"/>
          <a:cs typeface="+mn-cs"/>
        </a:defRPr>
      </a:lvl2pPr>
      <a:lvl3pPr marL="3461370" indent="-692274" algn="l" defTabSz="2769096" rtl="0" eaLnBrk="1" latinLnBrk="0" hangingPunct="1">
        <a:spcBef>
          <a:spcPct val="20000"/>
        </a:spcBef>
        <a:buFont typeface="Arial" pitchFamily="34" charset="0"/>
        <a:buChar char="•"/>
        <a:defRPr sz="7300" kern="1200">
          <a:solidFill>
            <a:schemeClr val="tx1"/>
          </a:solidFill>
          <a:latin typeface="+mn-lt"/>
          <a:ea typeface="+mn-ea"/>
          <a:cs typeface="+mn-cs"/>
        </a:defRPr>
      </a:lvl3pPr>
      <a:lvl4pPr marL="4845918" indent="-692274" algn="l" defTabSz="2769096" rtl="0" eaLnBrk="1" latinLnBrk="0" hangingPunct="1">
        <a:spcBef>
          <a:spcPct val="20000"/>
        </a:spcBef>
        <a:buFont typeface="Arial" pitchFamily="34" charset="0"/>
        <a:buChar char="–"/>
        <a:defRPr sz="6100" kern="1200">
          <a:solidFill>
            <a:schemeClr val="tx1"/>
          </a:solidFill>
          <a:latin typeface="+mn-lt"/>
          <a:ea typeface="+mn-ea"/>
          <a:cs typeface="+mn-cs"/>
        </a:defRPr>
      </a:lvl4pPr>
      <a:lvl5pPr marL="6230466" indent="-692274" algn="l" defTabSz="2769096" rtl="0" eaLnBrk="1" latinLnBrk="0" hangingPunct="1">
        <a:spcBef>
          <a:spcPct val="20000"/>
        </a:spcBef>
        <a:buFont typeface="Arial" pitchFamily="34" charset="0"/>
        <a:buChar char="»"/>
        <a:defRPr sz="6100" kern="1200">
          <a:solidFill>
            <a:schemeClr val="tx1"/>
          </a:solidFill>
          <a:latin typeface="+mn-lt"/>
          <a:ea typeface="+mn-ea"/>
          <a:cs typeface="+mn-cs"/>
        </a:defRPr>
      </a:lvl5pPr>
      <a:lvl6pPr marL="7615013" indent="-692274" algn="l" defTabSz="2769096" rtl="0" eaLnBrk="1" latinLnBrk="0" hangingPunct="1">
        <a:spcBef>
          <a:spcPct val="20000"/>
        </a:spcBef>
        <a:buFont typeface="Arial" pitchFamily="34" charset="0"/>
        <a:buChar char="•"/>
        <a:defRPr sz="6100" kern="1200">
          <a:solidFill>
            <a:schemeClr val="tx1"/>
          </a:solidFill>
          <a:latin typeface="+mn-lt"/>
          <a:ea typeface="+mn-ea"/>
          <a:cs typeface="+mn-cs"/>
        </a:defRPr>
      </a:lvl6pPr>
      <a:lvl7pPr marL="8999561" indent="-692274" algn="l" defTabSz="2769096" rtl="0" eaLnBrk="1" latinLnBrk="0" hangingPunct="1">
        <a:spcBef>
          <a:spcPct val="20000"/>
        </a:spcBef>
        <a:buFont typeface="Arial" pitchFamily="34" charset="0"/>
        <a:buChar char="•"/>
        <a:defRPr sz="6100" kern="1200">
          <a:solidFill>
            <a:schemeClr val="tx1"/>
          </a:solidFill>
          <a:latin typeface="+mn-lt"/>
          <a:ea typeface="+mn-ea"/>
          <a:cs typeface="+mn-cs"/>
        </a:defRPr>
      </a:lvl7pPr>
      <a:lvl8pPr marL="10384109" indent="-692274" algn="l" defTabSz="2769096" rtl="0" eaLnBrk="1" latinLnBrk="0" hangingPunct="1">
        <a:spcBef>
          <a:spcPct val="20000"/>
        </a:spcBef>
        <a:buFont typeface="Arial" pitchFamily="34" charset="0"/>
        <a:buChar char="•"/>
        <a:defRPr sz="6100" kern="1200">
          <a:solidFill>
            <a:schemeClr val="tx1"/>
          </a:solidFill>
          <a:latin typeface="+mn-lt"/>
          <a:ea typeface="+mn-ea"/>
          <a:cs typeface="+mn-cs"/>
        </a:defRPr>
      </a:lvl8pPr>
      <a:lvl9pPr marL="11768657" indent="-692274" algn="l" defTabSz="2769096" rtl="0" eaLnBrk="1" latinLnBrk="0" hangingPunct="1">
        <a:spcBef>
          <a:spcPct val="20000"/>
        </a:spcBef>
        <a:buFont typeface="Arial" pitchFamily="34" charset="0"/>
        <a:buChar char="•"/>
        <a:defRPr sz="6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69096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1pPr>
      <a:lvl2pPr marL="1384548" algn="l" defTabSz="2769096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2pPr>
      <a:lvl3pPr marL="2769096" algn="l" defTabSz="2769096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3pPr>
      <a:lvl4pPr marL="4153644" algn="l" defTabSz="2769096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4pPr>
      <a:lvl5pPr marL="5538192" algn="l" defTabSz="2769096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5pPr>
      <a:lvl6pPr marL="6922740" algn="l" defTabSz="2769096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6pPr>
      <a:lvl7pPr marL="8307287" algn="l" defTabSz="2769096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7pPr>
      <a:lvl8pPr marL="9691835" algn="l" defTabSz="2769096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8pPr>
      <a:lvl9pPr marL="11076383" algn="l" defTabSz="2769096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4" Type="http://schemas.openxmlformats.org/officeDocument/2006/relationships/image" Target="../media/image1.wmf"/><Relationship Id="rId5" Type="http://schemas.openxmlformats.org/officeDocument/2006/relationships/image" Target="../media/image2.png"/><Relationship Id="rId6" Type="http://schemas.openxmlformats.org/officeDocument/2006/relationships/image" Target="../media/image3.png"/><Relationship Id="rId7" Type="http://schemas.openxmlformats.org/officeDocument/2006/relationships/image" Target="../media/image4.emf"/><Relationship Id="rId8" Type="http://schemas.openxmlformats.org/officeDocument/2006/relationships/image" Target="../media/image5.png"/><Relationship Id="rId9" Type="http://schemas.openxmlformats.org/officeDocument/2006/relationships/image" Target="../media/image6.png"/><Relationship Id="rId10" Type="http://schemas.microsoft.com/office/2007/relationships/hdphoto" Target="../media/hdphoto1.wdp"/><Relationship Id="rId1" Type="http://schemas.openxmlformats.org/officeDocument/2006/relationships/tags" Target="../tags/tag1.xml"/><Relationship Id="rId2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1049000" y="14020800"/>
            <a:ext cx="723900" cy="2286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2" name="Text Box 1559"/>
          <p:cNvSpPr txBox="1">
            <a:spLocks noChangeArrowheads="1"/>
          </p:cNvSpPr>
          <p:nvPr/>
        </p:nvSpPr>
        <p:spPr bwMode="auto">
          <a:xfrm>
            <a:off x="10363200" y="8458200"/>
            <a:ext cx="11070768" cy="6781800"/>
          </a:xfrm>
          <a:prstGeom prst="rect">
            <a:avLst/>
          </a:prstGeom>
          <a:noFill/>
          <a:ln w="9525">
            <a:solidFill>
              <a:srgbClr val="993300"/>
            </a:solidFill>
            <a:miter lim="800000"/>
            <a:headEnd/>
            <a:tailEnd/>
          </a:ln>
          <a:effectLst/>
        </p:spPr>
        <p:txBody>
          <a:bodyPr lIns="207682" tIns="103841" rIns="207682" bIns="103841">
            <a:noAutofit/>
          </a:bodyPr>
          <a:lstStyle/>
          <a:p>
            <a:pPr marL="200437" indent="-200437" algn="ctr" defTabSz="2200933">
              <a:spcBef>
                <a:spcPct val="50000"/>
              </a:spcBef>
              <a:defRPr/>
            </a:pPr>
            <a:r>
              <a:rPr lang="en-US" sz="2800" b="1" dirty="0" smtClean="0">
                <a:solidFill>
                  <a:srgbClr val="993300"/>
                </a:solidFill>
                <a:sym typeface="Symbol" pitchFamily="18" charset="2"/>
              </a:rPr>
              <a:t>Question Generation – Review Sentiment Aspects</a:t>
            </a:r>
            <a:endParaRPr lang="en-US" sz="2800" b="1" dirty="0">
              <a:solidFill>
                <a:srgbClr val="993300"/>
              </a:solidFill>
            </a:endParaRPr>
          </a:p>
          <a:p>
            <a:pPr marL="173068" indent="-173068" defTabSz="2200933">
              <a:buFont typeface="Arial" pitchFamily="34" charset="0"/>
              <a:buChar char="•"/>
            </a:pPr>
            <a:endParaRPr lang="en-US" sz="1800" dirty="0">
              <a:latin typeface="Calibri" pitchFamily="34" charset="0"/>
              <a:cs typeface="Calibri" pitchFamily="34" charset="0"/>
              <a:sym typeface="Symbol" pitchFamily="18" charset="2"/>
            </a:endParaRPr>
          </a:p>
        </p:txBody>
      </p:sp>
      <p:graphicFrame>
        <p:nvGraphicFramePr>
          <p:cNvPr id="945" name="Table 94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1995168"/>
              </p:ext>
            </p:extLst>
          </p:nvPr>
        </p:nvGraphicFramePr>
        <p:xfrm>
          <a:off x="10972800" y="12115801"/>
          <a:ext cx="4343400" cy="280415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43400"/>
              </a:tblGrid>
              <a:tr h="30479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Negative Sentiment</a:t>
                      </a:r>
                      <a:endParaRPr lang="en-US" sz="1600" b="1" dirty="0"/>
                    </a:p>
                  </a:txBody>
                  <a:tcPr/>
                </a:tc>
              </a:tr>
              <a:tr h="1188719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institutional</a:t>
                      </a:r>
                      <a:r>
                        <a:rPr lang="en-US" sz="1400" dirty="0" smtClean="0"/>
                        <a:t>, underwhelming, </a:t>
                      </a:r>
                      <a:r>
                        <a:rPr lang="en-US" sz="1400" dirty="0" err="1" smtClean="0"/>
                        <a:t>not_nice</a:t>
                      </a:r>
                      <a:r>
                        <a:rPr lang="en-US" sz="1400" dirty="0" smtClean="0"/>
                        <a:t>, </a:t>
                      </a:r>
                      <a:r>
                        <a:rPr lang="en-US" sz="1400" dirty="0" err="1" smtClean="0"/>
                        <a:t>burntish</a:t>
                      </a:r>
                      <a:r>
                        <a:rPr lang="en-US" sz="1400" dirty="0" smtClean="0"/>
                        <a:t>, unidentifiable, inefficient, </a:t>
                      </a:r>
                      <a:r>
                        <a:rPr lang="en-US" sz="1400" dirty="0" err="1" smtClean="0"/>
                        <a:t>not_attentive</a:t>
                      </a:r>
                      <a:r>
                        <a:rPr lang="en-US" sz="1400" dirty="0" smtClean="0"/>
                        <a:t>, grotesque, confused, trashy, insufferable,</a:t>
                      </a:r>
                      <a:r>
                        <a:rPr lang="en-US" sz="1400" baseline="0" dirty="0" smtClean="0"/>
                        <a:t> grandiose, </a:t>
                      </a:r>
                      <a:r>
                        <a:rPr lang="en-US" sz="1400" baseline="0" dirty="0" err="1" smtClean="0"/>
                        <a:t>not_pleasant</a:t>
                      </a:r>
                      <a:r>
                        <a:rPr lang="en-US" sz="1400" baseline="0" dirty="0" smtClean="0"/>
                        <a:t>, timid, degrading, laughable, under-seasoned, dismayed, torn</a:t>
                      </a:r>
                      <a:endParaRPr lang="en-US" sz="1400" dirty="0"/>
                    </a:p>
                  </a:txBody>
                  <a:tcPr/>
                </a:tc>
              </a:tr>
              <a:tr h="25907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Positive</a:t>
                      </a:r>
                      <a:r>
                        <a:rPr lang="en-US" sz="1600" baseline="0" dirty="0" smtClean="0"/>
                        <a:t> Sentiment</a:t>
                      </a:r>
                      <a:endParaRPr lang="en-US" sz="1600" b="1" dirty="0"/>
                    </a:p>
                  </a:txBody>
                  <a:tcPr/>
                </a:tc>
              </a:tr>
              <a:tr h="910237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decadent</a:t>
                      </a:r>
                      <a:r>
                        <a:rPr lang="en-US" sz="1400" dirty="0" smtClean="0"/>
                        <a:t>, satisfied, lovely, stupendous, sizable, nutritious, intense, peaceful, </a:t>
                      </a:r>
                      <a:r>
                        <a:rPr lang="en-US" sz="1400" dirty="0" err="1" smtClean="0"/>
                        <a:t>not_expensive</a:t>
                      </a:r>
                      <a:r>
                        <a:rPr lang="en-US" sz="1400" dirty="0" smtClean="0"/>
                        <a:t>, elegant,</a:t>
                      </a:r>
                      <a:r>
                        <a:rPr lang="en-US" sz="1400" baseline="0" dirty="0" smtClean="0"/>
                        <a:t> rustic, fast, affordable, efficient, congenial, rich, </a:t>
                      </a:r>
                      <a:r>
                        <a:rPr lang="en-US" sz="1400" baseline="0" dirty="0" err="1" smtClean="0"/>
                        <a:t>not_too_heavy</a:t>
                      </a:r>
                      <a:r>
                        <a:rPr lang="en-US" sz="1400" baseline="0" dirty="0" smtClean="0"/>
                        <a:t>, wholesome, bustling, lush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7" name="TextBox 36"/>
          <p:cNvSpPr txBox="1"/>
          <p:nvPr/>
        </p:nvSpPr>
        <p:spPr>
          <a:xfrm>
            <a:off x="10668000" y="9220200"/>
            <a:ext cx="5410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Premise:  Beyond basic categories, the things that matter for a </a:t>
            </a:r>
          </a:p>
          <a:p>
            <a:r>
              <a:rPr lang="en-US" sz="1400" dirty="0" smtClean="0"/>
              <a:t>       restaurant are  the things that users rave (or rant) about in reviews.</a:t>
            </a:r>
          </a:p>
          <a:p>
            <a:endParaRPr lang="en-US" sz="1400" dirty="0" smtClean="0"/>
          </a:p>
          <a:p>
            <a:r>
              <a:rPr lang="en-US" sz="1400" dirty="0" smtClean="0"/>
              <a:t>                                                    (+)                           ( - )</a:t>
            </a:r>
          </a:p>
          <a:p>
            <a:r>
              <a:rPr lang="en-US" sz="1400" dirty="0" smtClean="0"/>
              <a:t>      </a:t>
            </a:r>
            <a:r>
              <a:rPr lang="en-US" sz="1400" i="1" dirty="0" smtClean="0"/>
              <a:t>The place had </a:t>
            </a:r>
            <a:r>
              <a:rPr lang="en-US" sz="1400" b="1" i="1" dirty="0" smtClean="0"/>
              <a:t>great atmosphere</a:t>
            </a:r>
            <a:r>
              <a:rPr lang="en-US" sz="1400" b="1" dirty="0" smtClean="0"/>
              <a:t>, </a:t>
            </a:r>
            <a:r>
              <a:rPr lang="en-US" sz="1400" i="1" dirty="0" smtClean="0"/>
              <a:t>but the </a:t>
            </a:r>
            <a:r>
              <a:rPr lang="en-US" sz="1400" b="1" i="1" dirty="0" smtClean="0"/>
              <a:t>service</a:t>
            </a:r>
            <a:r>
              <a:rPr lang="en-US" sz="1400" i="1" dirty="0" smtClean="0"/>
              <a:t> was </a:t>
            </a:r>
            <a:r>
              <a:rPr lang="en-US" sz="1400" b="1" i="1" dirty="0" smtClean="0"/>
              <a:t>slow.</a:t>
            </a:r>
            <a:endParaRPr lang="en-US" sz="1400" dirty="0"/>
          </a:p>
          <a:p>
            <a:endParaRPr lang="en-US" sz="1400" dirty="0"/>
          </a:p>
        </p:txBody>
      </p:sp>
      <p:sp>
        <p:nvSpPr>
          <p:cNvPr id="40" name="TextBox 39"/>
          <p:cNvSpPr txBox="1"/>
          <p:nvPr/>
        </p:nvSpPr>
        <p:spPr>
          <a:xfrm>
            <a:off x="16230600" y="11960423"/>
            <a:ext cx="4419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Sample of most frequent Sentiment Aspect extractions:</a:t>
            </a:r>
            <a:endParaRPr lang="en-US" sz="1400" dirty="0"/>
          </a:p>
        </p:txBody>
      </p:sp>
      <p:sp>
        <p:nvSpPr>
          <p:cNvPr id="96" name="Rectangle 95"/>
          <p:cNvSpPr/>
          <p:nvPr/>
        </p:nvSpPr>
        <p:spPr>
          <a:xfrm>
            <a:off x="10591800" y="10515600"/>
            <a:ext cx="5105400" cy="45720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10744200" y="10591800"/>
            <a:ext cx="4419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Step 1:  Build Domain-specific Sentiment Lexicon:</a:t>
            </a:r>
          </a:p>
          <a:p>
            <a:r>
              <a:rPr lang="en-US" sz="1400" dirty="0"/>
              <a:t> </a:t>
            </a:r>
            <a:r>
              <a:rPr lang="en-US" sz="1400" dirty="0" smtClean="0"/>
              <a:t>  - Begin with seed words from existing lexicons</a:t>
            </a:r>
          </a:p>
          <a:p>
            <a:r>
              <a:rPr lang="en-US" sz="1400" dirty="0"/>
              <a:t> </a:t>
            </a:r>
            <a:r>
              <a:rPr lang="en-US" sz="1400" dirty="0" smtClean="0"/>
              <a:t>  - Propagate polarity over coordination graph</a:t>
            </a:r>
          </a:p>
          <a:p>
            <a:endParaRPr lang="en-US" sz="1400" dirty="0"/>
          </a:p>
          <a:p>
            <a:r>
              <a:rPr lang="en-US" sz="1400" dirty="0" smtClean="0"/>
              <a:t> </a:t>
            </a:r>
            <a:r>
              <a:rPr lang="en-US" sz="1400" i="1" dirty="0" err="1" smtClean="0"/>
              <a:t>Sebo</a:t>
            </a:r>
            <a:r>
              <a:rPr lang="en-US" sz="1400" i="1" dirty="0" smtClean="0"/>
              <a:t> </a:t>
            </a:r>
            <a:r>
              <a:rPr lang="en-US" sz="1400" i="1" dirty="0"/>
              <a:t>is serving </a:t>
            </a:r>
            <a:r>
              <a:rPr lang="en-US" sz="1400" b="1" i="1" dirty="0"/>
              <a:t>interesting</a:t>
            </a:r>
            <a:r>
              <a:rPr lang="en-US" sz="1400" i="1" dirty="0"/>
              <a:t> and </a:t>
            </a:r>
            <a:r>
              <a:rPr lang="en-US" sz="1400" b="1" i="1" dirty="0"/>
              <a:t>high-quality </a:t>
            </a:r>
            <a:r>
              <a:rPr lang="en-US" sz="1400" i="1" dirty="0"/>
              <a:t>fish. </a:t>
            </a:r>
          </a:p>
          <a:p>
            <a:r>
              <a:rPr lang="en-US" sz="1400" dirty="0" smtClean="0"/>
              <a:t>     =&gt;   polarity(‘interesting) == polarity(‘high-quality’)</a:t>
            </a:r>
            <a:endParaRPr lang="en-US" sz="1400" dirty="0"/>
          </a:p>
        </p:txBody>
      </p:sp>
      <p:sp>
        <p:nvSpPr>
          <p:cNvPr id="43" name="Rectangle 42"/>
          <p:cNvSpPr/>
          <p:nvPr/>
        </p:nvSpPr>
        <p:spPr>
          <a:xfrm>
            <a:off x="16078200" y="9067800"/>
            <a:ext cx="5181600" cy="60198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1549"/>
          <p:cNvGrpSpPr>
            <a:grpSpLocks/>
          </p:cNvGrpSpPr>
          <p:nvPr/>
        </p:nvGrpSpPr>
        <p:grpSpPr bwMode="auto">
          <a:xfrm>
            <a:off x="21651687" y="6569529"/>
            <a:ext cx="10238014" cy="4395107"/>
            <a:chOff x="1984" y="3663"/>
            <a:chExt cx="11783" cy="2207"/>
          </a:xfrm>
        </p:grpSpPr>
        <p:sp>
          <p:nvSpPr>
            <p:cNvPr id="5" name="Text Box 1550"/>
            <p:cNvSpPr txBox="1">
              <a:spLocks noChangeArrowheads="1"/>
            </p:cNvSpPr>
            <p:nvPr/>
          </p:nvSpPr>
          <p:spPr bwMode="auto">
            <a:xfrm>
              <a:off x="1984" y="3663"/>
              <a:ext cx="11783" cy="2207"/>
            </a:xfrm>
            <a:prstGeom prst="rect">
              <a:avLst/>
            </a:prstGeom>
            <a:noFill/>
            <a:ln w="9525">
              <a:solidFill>
                <a:srgbClr val="993300"/>
              </a:solidFill>
              <a:miter lim="800000"/>
              <a:headEnd/>
              <a:tailEnd/>
            </a:ln>
          </p:spPr>
          <p:txBody>
            <a:bodyPr wrap="square" lIns="329184" tIns="164592" rIns="329184" bIns="164592">
              <a:noAutofit/>
            </a:bodyPr>
            <a:lstStyle/>
            <a:p>
              <a:pPr marL="200437" indent="-200437" algn="ctr" defTabSz="2200933">
                <a:spcBef>
                  <a:spcPct val="50000"/>
                </a:spcBef>
              </a:pPr>
              <a:r>
                <a:rPr lang="en-US" sz="2800" b="1" dirty="0" smtClean="0">
                  <a:solidFill>
                    <a:srgbClr val="993300"/>
                  </a:solidFill>
                </a:rPr>
                <a:t>Simulated Dialogs</a:t>
              </a:r>
              <a:endParaRPr lang="en-US" sz="2000" dirty="0">
                <a:latin typeface="Calibri" pitchFamily="34" charset="0"/>
                <a:cs typeface="Calibri" pitchFamily="34" charset="0"/>
                <a:sym typeface="Symbol" pitchFamily="18" charset="2"/>
              </a:endParaRPr>
            </a:p>
            <a:p>
              <a:pPr marL="200437" defTabSz="2200933"/>
              <a:endParaRPr lang="en-US" sz="2000" dirty="0">
                <a:latin typeface="Calibri" pitchFamily="34" charset="0"/>
                <a:cs typeface="Calibri" pitchFamily="34" charset="0"/>
                <a:sym typeface="Symbol" pitchFamily="18" charset="2"/>
              </a:endParaRPr>
            </a:p>
            <a:p>
              <a:pPr marL="200437" defTabSz="2200933"/>
              <a:endParaRPr lang="en-US" sz="2000" dirty="0">
                <a:latin typeface="Calibri" pitchFamily="34" charset="0"/>
                <a:cs typeface="Calibri" pitchFamily="34" charset="0"/>
                <a:sym typeface="Symbol" pitchFamily="18" charset="2"/>
              </a:endParaRPr>
            </a:p>
          </p:txBody>
        </p:sp>
        <p:sp>
          <p:nvSpPr>
            <p:cNvPr id="6" name="Text Box 1551"/>
            <p:cNvSpPr txBox="1">
              <a:spLocks noChangeArrowheads="1"/>
            </p:cNvSpPr>
            <p:nvPr/>
          </p:nvSpPr>
          <p:spPr bwMode="auto">
            <a:xfrm>
              <a:off x="1984" y="3663"/>
              <a:ext cx="241" cy="172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993300"/>
              </a:solidFill>
              <a:miter lim="800000"/>
              <a:headEnd/>
              <a:tailEnd/>
            </a:ln>
          </p:spPr>
          <p:txBody>
            <a:bodyPr wrap="square" lIns="109728" tIns="54864" rIns="109728" bIns="54864" anchorCtr="1">
              <a:spAutoFit/>
            </a:bodyPr>
            <a:lstStyle/>
            <a:p>
              <a:pPr algn="ctr" defTabSz="2200933">
                <a:spcBef>
                  <a:spcPct val="50000"/>
                </a:spcBef>
              </a:pPr>
              <a:r>
                <a:rPr lang="en-US" sz="1500" b="1" dirty="0" smtClean="0"/>
                <a:t>7</a:t>
              </a:r>
              <a:endParaRPr lang="en-US" sz="1500" b="1" dirty="0"/>
            </a:p>
          </p:txBody>
        </p:sp>
      </p:grpSp>
      <p:grpSp>
        <p:nvGrpSpPr>
          <p:cNvPr id="7" name="Group 1546"/>
          <p:cNvGrpSpPr>
            <a:grpSpLocks/>
          </p:cNvGrpSpPr>
          <p:nvPr/>
        </p:nvGrpSpPr>
        <p:grpSpPr bwMode="auto">
          <a:xfrm>
            <a:off x="690396" y="2438400"/>
            <a:ext cx="9400661" cy="5597978"/>
            <a:chOff x="264" y="3663"/>
            <a:chExt cx="10882" cy="2390"/>
          </a:xfrm>
        </p:grpSpPr>
        <p:sp>
          <p:nvSpPr>
            <p:cNvPr id="8" name="Text Box 1547"/>
            <p:cNvSpPr txBox="1">
              <a:spLocks noChangeArrowheads="1"/>
            </p:cNvSpPr>
            <p:nvPr/>
          </p:nvSpPr>
          <p:spPr bwMode="auto">
            <a:xfrm>
              <a:off x="264" y="3663"/>
              <a:ext cx="10882" cy="2390"/>
            </a:xfrm>
            <a:prstGeom prst="rect">
              <a:avLst/>
            </a:prstGeom>
            <a:noFill/>
            <a:ln w="9525">
              <a:solidFill>
                <a:srgbClr val="993300"/>
              </a:solidFill>
              <a:miter lim="800000"/>
              <a:headEnd/>
              <a:tailEnd/>
            </a:ln>
          </p:spPr>
          <p:txBody>
            <a:bodyPr lIns="329184" tIns="164592" rIns="329184" bIns="164592">
              <a:noAutofit/>
            </a:bodyPr>
            <a:lstStyle/>
            <a:p>
              <a:pPr marL="200437" indent="-200437" algn="ctr" defTabSz="2200933">
                <a:spcBef>
                  <a:spcPct val="50000"/>
                </a:spcBef>
              </a:pPr>
              <a:r>
                <a:rPr lang="en-US" sz="2800" b="1" dirty="0" smtClean="0">
                  <a:solidFill>
                    <a:srgbClr val="993300"/>
                  </a:solidFill>
                </a:rPr>
                <a:t>Motivation: Dialog-based Restaurant Discovery</a:t>
              </a:r>
              <a:endParaRPr lang="en-US" sz="2800" b="1" dirty="0">
                <a:solidFill>
                  <a:srgbClr val="993300"/>
                </a:solidFill>
              </a:endParaRPr>
            </a:p>
            <a:p>
              <a:pPr marL="222879" lvl="1" defTabSz="2200933"/>
              <a:r>
                <a:rPr lang="en-US" sz="700" dirty="0">
                  <a:latin typeface="Calibri" pitchFamily="34" charset="0"/>
                  <a:cs typeface="Calibri" pitchFamily="34" charset="0"/>
                </a:rPr>
                <a:t> </a:t>
              </a:r>
              <a:endParaRPr lang="en-US" sz="1800" dirty="0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9" name="Text Box 1548"/>
            <p:cNvSpPr txBox="1">
              <a:spLocks noChangeArrowheads="1"/>
            </p:cNvSpPr>
            <p:nvPr/>
          </p:nvSpPr>
          <p:spPr bwMode="auto">
            <a:xfrm>
              <a:off x="264" y="3663"/>
              <a:ext cx="231" cy="146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993300"/>
              </a:solidFill>
              <a:miter lim="800000"/>
              <a:headEnd/>
              <a:tailEnd/>
            </a:ln>
          </p:spPr>
          <p:txBody>
            <a:bodyPr wrap="square" lIns="109728" tIns="54864" rIns="109728" bIns="54864" anchorCtr="1">
              <a:spAutoFit/>
            </a:bodyPr>
            <a:lstStyle/>
            <a:p>
              <a:pPr algn="ctr" defTabSz="2200933">
                <a:spcBef>
                  <a:spcPct val="50000"/>
                </a:spcBef>
              </a:pPr>
              <a:r>
                <a:rPr lang="en-US" sz="1500" b="1"/>
                <a:t>1</a:t>
              </a:r>
            </a:p>
          </p:txBody>
        </p:sp>
      </p:grpSp>
      <p:sp>
        <p:nvSpPr>
          <p:cNvPr id="13" name="Rectangle 1537"/>
          <p:cNvSpPr>
            <a:spLocks noChangeArrowheads="1"/>
          </p:cNvSpPr>
          <p:nvPr/>
        </p:nvSpPr>
        <p:spPr bwMode="auto">
          <a:xfrm>
            <a:off x="698049" y="2199790"/>
            <a:ext cx="31191652" cy="85562"/>
          </a:xfrm>
          <a:prstGeom prst="rect">
            <a:avLst/>
          </a:prstGeom>
          <a:solidFill>
            <a:srgbClr val="A8003A"/>
          </a:solidFill>
          <a:ln w="9525">
            <a:solidFill>
              <a:srgbClr val="A8003A"/>
            </a:solidFill>
            <a:miter lim="800000"/>
            <a:headEnd/>
            <a:tailEnd/>
          </a:ln>
        </p:spPr>
        <p:txBody>
          <a:bodyPr wrap="none" lIns="44576" tIns="22288" rIns="44576" bIns="22288" anchor="ctr"/>
          <a:lstStyle/>
          <a:p>
            <a:endParaRPr lang="en-US"/>
          </a:p>
        </p:txBody>
      </p:sp>
      <p:grpSp>
        <p:nvGrpSpPr>
          <p:cNvPr id="14" name="Group 1538"/>
          <p:cNvGrpSpPr>
            <a:grpSpLocks noChangeAspect="1"/>
          </p:cNvGrpSpPr>
          <p:nvPr/>
        </p:nvGrpSpPr>
        <p:grpSpPr bwMode="auto">
          <a:xfrm>
            <a:off x="783772" y="462643"/>
            <a:ext cx="1585913" cy="1672694"/>
            <a:chOff x="570" y="367"/>
            <a:chExt cx="1727" cy="1837"/>
          </a:xfrm>
        </p:grpSpPr>
        <p:pic>
          <p:nvPicPr>
            <p:cNvPr id="15" name="Picture 1539" descr="SU_BlockStree_2color_db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70" y="367"/>
              <a:ext cx="1344" cy="16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6" name="Text Box 1540"/>
            <p:cNvSpPr txBox="1">
              <a:spLocks noChangeArrowheads="1"/>
            </p:cNvSpPr>
            <p:nvPr/>
          </p:nvSpPr>
          <p:spPr bwMode="auto">
            <a:xfrm>
              <a:off x="1832" y="407"/>
              <a:ext cx="465" cy="17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109717" tIns="54859" rIns="109717" bIns="54859">
              <a:spAutoFit/>
            </a:bodyPr>
            <a:lstStyle/>
            <a:p>
              <a:pPr algn="ctr" defTabSz="2812304">
                <a:defRPr/>
              </a:pPr>
              <a:r>
                <a:rPr lang="en-US" sz="1200" b="1" dirty="0">
                  <a:solidFill>
                    <a:srgbClr val="A8003A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S</a:t>
              </a:r>
            </a:p>
            <a:p>
              <a:pPr algn="ctr" defTabSz="2812304">
                <a:defRPr/>
              </a:pPr>
              <a:r>
                <a:rPr lang="en-US" sz="1200" b="1" dirty="0">
                  <a:solidFill>
                    <a:srgbClr val="A8003A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T</a:t>
              </a:r>
            </a:p>
            <a:p>
              <a:pPr algn="ctr" defTabSz="2812304">
                <a:defRPr/>
              </a:pPr>
              <a:r>
                <a:rPr lang="en-US" sz="1200" b="1" dirty="0">
                  <a:solidFill>
                    <a:srgbClr val="A8003A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A</a:t>
              </a:r>
            </a:p>
            <a:p>
              <a:pPr algn="ctr" defTabSz="2812304">
                <a:defRPr/>
              </a:pPr>
              <a:r>
                <a:rPr lang="en-US" sz="1200" b="1" dirty="0">
                  <a:solidFill>
                    <a:srgbClr val="A8003A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N</a:t>
              </a:r>
            </a:p>
            <a:p>
              <a:pPr algn="ctr" defTabSz="2812304">
                <a:defRPr/>
              </a:pPr>
              <a:r>
                <a:rPr lang="en-US" sz="1200" b="1" dirty="0">
                  <a:solidFill>
                    <a:srgbClr val="A8003A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F</a:t>
              </a:r>
            </a:p>
            <a:p>
              <a:pPr algn="ctr" defTabSz="2812304">
                <a:defRPr/>
              </a:pPr>
              <a:r>
                <a:rPr lang="en-US" sz="1200" b="1" dirty="0">
                  <a:solidFill>
                    <a:srgbClr val="A8003A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O</a:t>
              </a:r>
            </a:p>
            <a:p>
              <a:pPr algn="ctr" defTabSz="2812304">
                <a:defRPr/>
              </a:pPr>
              <a:r>
                <a:rPr lang="en-US" sz="1200" b="1" dirty="0">
                  <a:solidFill>
                    <a:srgbClr val="A8003A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R</a:t>
              </a:r>
            </a:p>
            <a:p>
              <a:pPr algn="ctr" defTabSz="2812304">
                <a:defRPr/>
              </a:pPr>
              <a:r>
                <a:rPr lang="en-US" sz="1200" b="1" dirty="0">
                  <a:solidFill>
                    <a:srgbClr val="A8003A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D</a:t>
              </a:r>
            </a:p>
          </p:txBody>
        </p:sp>
      </p:grpSp>
      <p:sp>
        <p:nvSpPr>
          <p:cNvPr id="17" name="Text Box 1541"/>
          <p:cNvSpPr txBox="1">
            <a:spLocks noChangeArrowheads="1"/>
          </p:cNvSpPr>
          <p:nvPr/>
        </p:nvSpPr>
        <p:spPr bwMode="auto">
          <a:xfrm>
            <a:off x="2538515" y="273082"/>
            <a:ext cx="27440742" cy="91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53491" tIns="26745" rIns="53491" bIns="26745">
            <a:spAutoFit/>
          </a:bodyPr>
          <a:lstStyle/>
          <a:p>
            <a:pPr algn="ctr" defTabSz="2200933"/>
            <a:r>
              <a:rPr lang="en-US" sz="5600" b="1" dirty="0" smtClean="0">
                <a:solidFill>
                  <a:srgbClr val="A8003A"/>
                </a:solidFill>
              </a:rPr>
              <a:t>Generating Recommendation Dialogs by Extracting Information from User Reviews</a:t>
            </a:r>
            <a:endParaRPr lang="en-US" sz="5600" b="1" dirty="0">
              <a:solidFill>
                <a:srgbClr val="A8003A"/>
              </a:solidFill>
            </a:endParaRPr>
          </a:p>
        </p:txBody>
      </p:sp>
      <p:sp>
        <p:nvSpPr>
          <p:cNvPr id="18" name="Text Box 1542"/>
          <p:cNvSpPr txBox="1">
            <a:spLocks noChangeArrowheads="1"/>
          </p:cNvSpPr>
          <p:nvPr/>
        </p:nvSpPr>
        <p:spPr bwMode="auto">
          <a:xfrm>
            <a:off x="2538512" y="1156607"/>
            <a:ext cx="27489731" cy="13039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53491" tIns="26745" rIns="53491" bIns="26745">
            <a:spAutoFit/>
          </a:bodyPr>
          <a:lstStyle/>
          <a:p>
            <a:pPr algn="ctr"/>
            <a:r>
              <a:rPr lang="en-US" sz="3500" dirty="0" smtClean="0">
                <a:latin typeface="Calibri" pitchFamily="34" charset="0"/>
                <a:cs typeface="Calibri" pitchFamily="34" charset="0"/>
              </a:rPr>
              <a:t>Kevin </a:t>
            </a:r>
            <a:r>
              <a:rPr lang="en-US" sz="3500" dirty="0" err="1" smtClean="0">
                <a:latin typeface="Calibri" pitchFamily="34" charset="0"/>
                <a:cs typeface="Calibri" pitchFamily="34" charset="0"/>
              </a:rPr>
              <a:t>Reschke</a:t>
            </a:r>
            <a:r>
              <a:rPr lang="en-US" sz="3500" dirty="0" smtClean="0">
                <a:latin typeface="Calibri" pitchFamily="34" charset="0"/>
                <a:cs typeface="Calibri" pitchFamily="34" charset="0"/>
              </a:rPr>
              <a:t>, Adam Vogel and Dan </a:t>
            </a:r>
            <a:r>
              <a:rPr lang="en-US" sz="3500" dirty="0" err="1" smtClean="0">
                <a:latin typeface="Calibri" pitchFamily="34" charset="0"/>
                <a:cs typeface="Calibri" pitchFamily="34" charset="0"/>
              </a:rPr>
              <a:t>Jurafsky</a:t>
            </a:r>
            <a:endParaRPr lang="en-US" sz="3200" dirty="0"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en-US" sz="2300" dirty="0">
                <a:latin typeface="Calibri" pitchFamily="34" charset="0"/>
                <a:cs typeface="Calibri" pitchFamily="34" charset="0"/>
              </a:rPr>
              <a:t>Stanford University</a:t>
            </a:r>
            <a:endParaRPr lang="en-US" sz="2400" dirty="0">
              <a:latin typeface="Calibri" pitchFamily="34" charset="0"/>
              <a:cs typeface="Calibri" pitchFamily="34" charset="0"/>
            </a:endParaRPr>
          </a:p>
          <a:p>
            <a:pPr algn="ctr"/>
            <a:endParaRPr lang="en-US" sz="2300" dirty="0"/>
          </a:p>
        </p:txBody>
      </p:sp>
      <p:pic>
        <p:nvPicPr>
          <p:cNvPr id="22" name="Picture 36" descr="addin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5"/>
          <a:srcRect/>
          <a:stretch>
            <a:fillRect/>
          </a:stretch>
        </p:blipFill>
        <p:spPr bwMode="auto">
          <a:xfrm>
            <a:off x="1224643" y="1104036"/>
            <a:ext cx="766" cy="6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" name="Text Box 1559"/>
          <p:cNvSpPr txBox="1">
            <a:spLocks noChangeArrowheads="1"/>
          </p:cNvSpPr>
          <p:nvPr/>
        </p:nvSpPr>
        <p:spPr bwMode="auto">
          <a:xfrm>
            <a:off x="10363200" y="2438401"/>
            <a:ext cx="11070768" cy="5715000"/>
          </a:xfrm>
          <a:prstGeom prst="rect">
            <a:avLst/>
          </a:prstGeom>
          <a:noFill/>
          <a:ln w="9525">
            <a:solidFill>
              <a:srgbClr val="993300"/>
            </a:solidFill>
            <a:miter lim="800000"/>
            <a:headEnd/>
            <a:tailEnd/>
          </a:ln>
          <a:effectLst/>
        </p:spPr>
        <p:txBody>
          <a:bodyPr lIns="207682" tIns="103841" rIns="207682" bIns="103841">
            <a:noAutofit/>
          </a:bodyPr>
          <a:lstStyle/>
          <a:p>
            <a:pPr marL="200437" indent="-200437" algn="ctr" defTabSz="2200933">
              <a:spcBef>
                <a:spcPct val="50000"/>
              </a:spcBef>
              <a:defRPr/>
            </a:pPr>
            <a:r>
              <a:rPr lang="en-US" sz="2800" b="1" dirty="0" smtClean="0">
                <a:solidFill>
                  <a:srgbClr val="993300"/>
                </a:solidFill>
                <a:sym typeface="Symbol" pitchFamily="18" charset="2"/>
              </a:rPr>
              <a:t>Question Generation - Topic Modeling of Cuisine Subcategories</a:t>
            </a:r>
            <a:endParaRPr lang="en-US" sz="2800" b="1" dirty="0">
              <a:solidFill>
                <a:srgbClr val="993300"/>
              </a:solidFill>
            </a:endParaRPr>
          </a:p>
          <a:p>
            <a:pPr marL="173068" indent="-173068" defTabSz="2200933">
              <a:buFont typeface="Arial" pitchFamily="34" charset="0"/>
              <a:buChar char="•"/>
            </a:pPr>
            <a:endParaRPr lang="en-US" sz="1800" dirty="0">
              <a:latin typeface="Calibri" pitchFamily="34" charset="0"/>
              <a:cs typeface="Calibri" pitchFamily="34" charset="0"/>
              <a:sym typeface="Symbol" pitchFamily="18" charset="2"/>
            </a:endParaRPr>
          </a:p>
          <a:p>
            <a:pPr defTabSz="2200933"/>
            <a:r>
              <a:rPr lang="en-US" sz="1800" dirty="0">
                <a:latin typeface="Calibri" pitchFamily="34" charset="0"/>
                <a:cs typeface="Calibri" pitchFamily="34" charset="0"/>
                <a:sym typeface="Symbol" pitchFamily="18" charset="2"/>
              </a:rPr>
              <a:t> </a:t>
            </a:r>
            <a:r>
              <a:rPr lang="en-US" sz="1800" dirty="0" smtClean="0">
                <a:latin typeface="Calibri" pitchFamily="34" charset="0"/>
                <a:cs typeface="Calibri" pitchFamily="34" charset="0"/>
                <a:sym typeface="Symbol" pitchFamily="18" charset="2"/>
              </a:rPr>
              <a:t>  </a:t>
            </a:r>
            <a:endParaRPr lang="en-US" sz="1800" dirty="0"/>
          </a:p>
        </p:txBody>
      </p:sp>
      <p:sp>
        <p:nvSpPr>
          <p:cNvPr id="25" name="Text Box 1560"/>
          <p:cNvSpPr txBox="1">
            <a:spLocks noChangeArrowheads="1"/>
          </p:cNvSpPr>
          <p:nvPr/>
        </p:nvSpPr>
        <p:spPr bwMode="auto">
          <a:xfrm>
            <a:off x="10367736" y="2438400"/>
            <a:ext cx="185403" cy="330810"/>
          </a:xfrm>
          <a:prstGeom prst="rect">
            <a:avLst/>
          </a:prstGeom>
          <a:solidFill>
            <a:srgbClr val="FFCC99"/>
          </a:solidFill>
          <a:ln w="9525">
            <a:solidFill>
              <a:srgbClr val="993300"/>
            </a:solidFill>
            <a:miter lim="800000"/>
            <a:headEnd/>
            <a:tailEnd/>
          </a:ln>
        </p:spPr>
        <p:txBody>
          <a:bodyPr wrap="square" lIns="69227" tIns="34614" rIns="69227" bIns="34614" anchorCtr="1">
            <a:spAutoFit/>
          </a:bodyPr>
          <a:lstStyle/>
          <a:p>
            <a:pPr algn="ctr" defTabSz="2200933">
              <a:spcBef>
                <a:spcPct val="50000"/>
              </a:spcBef>
            </a:pPr>
            <a:r>
              <a:rPr lang="en-US" sz="1500" b="1" dirty="0"/>
              <a:t>4</a:t>
            </a:r>
          </a:p>
        </p:txBody>
      </p:sp>
      <p:grpSp>
        <p:nvGrpSpPr>
          <p:cNvPr id="28" name="Group 1564"/>
          <p:cNvGrpSpPr>
            <a:grpSpLocks/>
          </p:cNvGrpSpPr>
          <p:nvPr/>
        </p:nvGrpSpPr>
        <p:grpSpPr bwMode="auto">
          <a:xfrm>
            <a:off x="21640800" y="2438400"/>
            <a:ext cx="10238014" cy="3978729"/>
            <a:chOff x="264" y="3618"/>
            <a:chExt cx="11783" cy="7860"/>
          </a:xfrm>
        </p:grpSpPr>
        <p:sp>
          <p:nvSpPr>
            <p:cNvPr id="29" name="Text Box 1565"/>
            <p:cNvSpPr txBox="1">
              <a:spLocks noChangeArrowheads="1"/>
            </p:cNvSpPr>
            <p:nvPr/>
          </p:nvSpPr>
          <p:spPr bwMode="auto">
            <a:xfrm>
              <a:off x="264" y="3622"/>
              <a:ext cx="11783" cy="7856"/>
            </a:xfrm>
            <a:prstGeom prst="rect">
              <a:avLst/>
            </a:prstGeom>
            <a:noFill/>
            <a:ln w="9525">
              <a:solidFill>
                <a:srgbClr val="993300"/>
              </a:solidFill>
              <a:miter lim="800000"/>
              <a:headEnd/>
              <a:tailEnd/>
            </a:ln>
          </p:spPr>
          <p:txBody>
            <a:bodyPr wrap="square" lIns="329184" tIns="164592" rIns="329184" bIns="164592">
              <a:noAutofit/>
            </a:bodyPr>
            <a:lstStyle/>
            <a:p>
              <a:pPr marL="200437" indent="-200437" algn="ctr" defTabSz="2200933">
                <a:spcBef>
                  <a:spcPct val="50000"/>
                </a:spcBef>
                <a:defRPr/>
              </a:pPr>
              <a:r>
                <a:rPr lang="en-US" sz="2800" b="1" dirty="0" smtClean="0">
                  <a:solidFill>
                    <a:srgbClr val="993300"/>
                  </a:solidFill>
                </a:rPr>
                <a:t>Dynamic Question Selection - Information Gain</a:t>
              </a:r>
              <a:endParaRPr lang="en-US" sz="2800" b="1" dirty="0">
                <a:solidFill>
                  <a:srgbClr val="993300"/>
                </a:solidFill>
              </a:endParaRPr>
            </a:p>
          </p:txBody>
        </p:sp>
        <p:sp>
          <p:nvSpPr>
            <p:cNvPr id="30" name="Text Box 1566"/>
            <p:cNvSpPr txBox="1">
              <a:spLocks noChangeArrowheads="1"/>
            </p:cNvSpPr>
            <p:nvPr/>
          </p:nvSpPr>
          <p:spPr bwMode="auto">
            <a:xfrm>
              <a:off x="264" y="3618"/>
              <a:ext cx="241" cy="675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993300"/>
              </a:solidFill>
              <a:miter lim="800000"/>
              <a:headEnd/>
              <a:tailEnd/>
            </a:ln>
          </p:spPr>
          <p:txBody>
            <a:bodyPr wrap="square" lIns="109728" tIns="54864" rIns="109728" bIns="54864" anchorCtr="1">
              <a:spAutoFit/>
            </a:bodyPr>
            <a:lstStyle/>
            <a:p>
              <a:pPr algn="ctr" defTabSz="2200933">
                <a:spcBef>
                  <a:spcPct val="50000"/>
                </a:spcBef>
              </a:pPr>
              <a:r>
                <a:rPr lang="en-US" sz="1500" b="1" dirty="0" smtClean="0"/>
                <a:t>6</a:t>
              </a:r>
              <a:endParaRPr lang="en-US" sz="1500" b="1" dirty="0"/>
            </a:p>
          </p:txBody>
        </p:sp>
      </p:grpSp>
      <p:grpSp>
        <p:nvGrpSpPr>
          <p:cNvPr id="31" name="Group 1564"/>
          <p:cNvGrpSpPr>
            <a:grpSpLocks/>
          </p:cNvGrpSpPr>
          <p:nvPr/>
        </p:nvGrpSpPr>
        <p:grpSpPr bwMode="auto">
          <a:xfrm>
            <a:off x="21637284" y="11125200"/>
            <a:ext cx="10241489" cy="3659484"/>
            <a:chOff x="264" y="3507"/>
            <a:chExt cx="11787" cy="2847"/>
          </a:xfrm>
        </p:grpSpPr>
        <p:sp>
          <p:nvSpPr>
            <p:cNvPr id="32" name="Text Box 1565"/>
            <p:cNvSpPr txBox="1">
              <a:spLocks noChangeArrowheads="1"/>
            </p:cNvSpPr>
            <p:nvPr/>
          </p:nvSpPr>
          <p:spPr bwMode="auto">
            <a:xfrm>
              <a:off x="268" y="3507"/>
              <a:ext cx="11783" cy="2847"/>
            </a:xfrm>
            <a:prstGeom prst="rect">
              <a:avLst/>
            </a:prstGeom>
            <a:noFill/>
            <a:ln w="9525">
              <a:solidFill>
                <a:srgbClr val="993300"/>
              </a:solidFill>
              <a:miter lim="800000"/>
              <a:headEnd/>
              <a:tailEnd/>
            </a:ln>
          </p:spPr>
          <p:txBody>
            <a:bodyPr wrap="square" lIns="329184" tIns="164592" rIns="329184" bIns="164592">
              <a:noAutofit/>
            </a:bodyPr>
            <a:lstStyle/>
            <a:p>
              <a:pPr marL="200437" indent="-200437" algn="ctr" defTabSz="2200933">
                <a:spcBef>
                  <a:spcPct val="50000"/>
                </a:spcBef>
                <a:defRPr/>
              </a:pPr>
              <a:r>
                <a:rPr lang="en-US" sz="2800" b="1" dirty="0" smtClean="0">
                  <a:solidFill>
                    <a:srgbClr val="993300"/>
                  </a:solidFill>
                </a:rPr>
                <a:t>Results</a:t>
              </a:r>
              <a:endParaRPr lang="en-US" sz="2800" b="1" dirty="0">
                <a:solidFill>
                  <a:srgbClr val="993300"/>
                </a:solidFill>
              </a:endParaRPr>
            </a:p>
          </p:txBody>
        </p:sp>
        <p:sp>
          <p:nvSpPr>
            <p:cNvPr id="33" name="Text Box 1566"/>
            <p:cNvSpPr txBox="1">
              <a:spLocks noChangeArrowheads="1"/>
            </p:cNvSpPr>
            <p:nvPr/>
          </p:nvSpPr>
          <p:spPr bwMode="auto">
            <a:xfrm>
              <a:off x="264" y="3507"/>
              <a:ext cx="179" cy="265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993300"/>
              </a:solidFill>
              <a:miter lim="800000"/>
              <a:headEnd/>
              <a:tailEnd/>
            </a:ln>
          </p:spPr>
          <p:txBody>
            <a:bodyPr wrap="square" lIns="109728" tIns="54864" rIns="109728" bIns="54864" anchorCtr="1">
              <a:spAutoFit/>
            </a:bodyPr>
            <a:lstStyle/>
            <a:p>
              <a:pPr algn="ctr" defTabSz="2200933">
                <a:spcBef>
                  <a:spcPct val="50000"/>
                </a:spcBef>
              </a:pPr>
              <a:r>
                <a:rPr lang="en-US" sz="1500" b="1" dirty="0" smtClean="0"/>
                <a:t>8</a:t>
              </a:r>
              <a:endParaRPr lang="en-US" sz="1500" b="1" dirty="0"/>
            </a:p>
          </p:txBody>
        </p:sp>
      </p:grpSp>
      <p:grpSp>
        <p:nvGrpSpPr>
          <p:cNvPr id="34" name="Group 52"/>
          <p:cNvGrpSpPr>
            <a:grpSpLocks/>
          </p:cNvGrpSpPr>
          <p:nvPr/>
        </p:nvGrpSpPr>
        <p:grpSpPr bwMode="auto">
          <a:xfrm>
            <a:off x="685800" y="8188736"/>
            <a:ext cx="9406966" cy="4003264"/>
            <a:chOff x="-1199878" y="22438201"/>
            <a:chExt cx="18698112" cy="2400661"/>
          </a:xfrm>
        </p:grpSpPr>
        <p:sp>
          <p:nvSpPr>
            <p:cNvPr id="35" name="Text Box 1553"/>
            <p:cNvSpPr txBox="1">
              <a:spLocks noChangeArrowheads="1"/>
            </p:cNvSpPr>
            <p:nvPr/>
          </p:nvSpPr>
          <p:spPr bwMode="auto">
            <a:xfrm>
              <a:off x="-1199878" y="22438201"/>
              <a:ext cx="18698112" cy="2400661"/>
            </a:xfrm>
            <a:prstGeom prst="rect">
              <a:avLst/>
            </a:prstGeom>
            <a:noFill/>
            <a:ln w="9525">
              <a:solidFill>
                <a:srgbClr val="993300"/>
              </a:solidFill>
              <a:miter lim="800000"/>
              <a:headEnd/>
              <a:tailEnd/>
            </a:ln>
          </p:spPr>
          <p:txBody>
            <a:bodyPr lIns="329184" tIns="164592" rIns="329184" bIns="164592">
              <a:noAutofit/>
            </a:bodyPr>
            <a:lstStyle/>
            <a:p>
              <a:pPr marL="200437" indent="-200437" algn="ctr" defTabSz="2200933">
                <a:spcBef>
                  <a:spcPct val="50000"/>
                </a:spcBef>
              </a:pPr>
              <a:r>
                <a:rPr lang="en-US" sz="2800" b="1" dirty="0" smtClean="0">
                  <a:solidFill>
                    <a:srgbClr val="993300"/>
                  </a:solidFill>
                  <a:sym typeface="Symbol" pitchFamily="18" charset="2"/>
                </a:rPr>
                <a:t>Recommendation Dialog</a:t>
              </a:r>
              <a:endParaRPr lang="en-US" sz="1000" dirty="0">
                <a:latin typeface="Calibri" pitchFamily="34" charset="0"/>
                <a:ea typeface="Cambria Math" pitchFamily="18" charset="0"/>
                <a:cs typeface="Calibri" pitchFamily="34" charset="0"/>
                <a:sym typeface="Symbol" pitchFamily="18" charset="2"/>
              </a:endParaRPr>
            </a:p>
            <a:p>
              <a:pPr defTabSz="2200933"/>
              <a:endParaRPr lang="en-US" sz="1800" dirty="0">
                <a:latin typeface="Calibri" pitchFamily="34" charset="0"/>
                <a:ea typeface="Cambria Math" pitchFamily="18" charset="0"/>
                <a:cs typeface="Calibri" pitchFamily="34" charset="0"/>
                <a:sym typeface="Symbol" pitchFamily="18" charset="2"/>
              </a:endParaRPr>
            </a:p>
          </p:txBody>
        </p:sp>
        <p:sp>
          <p:nvSpPr>
            <p:cNvPr id="36" name="Text Box 1554"/>
            <p:cNvSpPr txBox="1">
              <a:spLocks noChangeArrowheads="1"/>
            </p:cNvSpPr>
            <p:nvPr/>
          </p:nvSpPr>
          <p:spPr bwMode="auto">
            <a:xfrm>
              <a:off x="-1199878" y="22441052"/>
              <a:ext cx="381000" cy="241668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993300"/>
              </a:solidFill>
              <a:miter lim="800000"/>
              <a:headEnd/>
              <a:tailEnd/>
            </a:ln>
          </p:spPr>
          <p:txBody>
            <a:bodyPr wrap="square" lIns="109728" tIns="54864" rIns="109728" bIns="54864" anchorCtr="1">
              <a:spAutoFit/>
            </a:bodyPr>
            <a:lstStyle/>
            <a:p>
              <a:pPr algn="ctr" defTabSz="2200933">
                <a:spcBef>
                  <a:spcPct val="50000"/>
                </a:spcBef>
              </a:pPr>
              <a:r>
                <a:rPr lang="en-US" sz="1500" b="1" dirty="0"/>
                <a:t>2</a:t>
              </a:r>
            </a:p>
          </p:txBody>
        </p:sp>
      </p:grpSp>
      <p:grpSp>
        <p:nvGrpSpPr>
          <p:cNvPr id="328" name="Group 1538"/>
          <p:cNvGrpSpPr>
            <a:grpSpLocks noChangeAspect="1"/>
          </p:cNvGrpSpPr>
          <p:nvPr/>
        </p:nvGrpSpPr>
        <p:grpSpPr bwMode="auto">
          <a:xfrm>
            <a:off x="30401759" y="462643"/>
            <a:ext cx="1585913" cy="1672694"/>
            <a:chOff x="570" y="367"/>
            <a:chExt cx="1727" cy="1837"/>
          </a:xfrm>
        </p:grpSpPr>
        <p:pic>
          <p:nvPicPr>
            <p:cNvPr id="338" name="Picture 1539" descr="SU_BlockStree_2color_db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70" y="367"/>
              <a:ext cx="1344" cy="16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50" name="Text Box 1540"/>
            <p:cNvSpPr txBox="1">
              <a:spLocks noChangeArrowheads="1"/>
            </p:cNvSpPr>
            <p:nvPr/>
          </p:nvSpPr>
          <p:spPr bwMode="auto">
            <a:xfrm>
              <a:off x="1832" y="407"/>
              <a:ext cx="465" cy="17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109717" tIns="54859" rIns="109717" bIns="54859">
              <a:spAutoFit/>
            </a:bodyPr>
            <a:lstStyle/>
            <a:p>
              <a:pPr algn="ctr" defTabSz="2812304">
                <a:defRPr/>
              </a:pPr>
              <a:r>
                <a:rPr lang="en-US" sz="1200" b="1" dirty="0">
                  <a:solidFill>
                    <a:srgbClr val="A8003A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S</a:t>
              </a:r>
            </a:p>
            <a:p>
              <a:pPr algn="ctr" defTabSz="2812304">
                <a:defRPr/>
              </a:pPr>
              <a:r>
                <a:rPr lang="en-US" sz="1200" b="1" dirty="0">
                  <a:solidFill>
                    <a:srgbClr val="A8003A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T</a:t>
              </a:r>
            </a:p>
            <a:p>
              <a:pPr algn="ctr" defTabSz="2812304">
                <a:defRPr/>
              </a:pPr>
              <a:r>
                <a:rPr lang="en-US" sz="1200" b="1" dirty="0">
                  <a:solidFill>
                    <a:srgbClr val="A8003A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A</a:t>
              </a:r>
            </a:p>
            <a:p>
              <a:pPr algn="ctr" defTabSz="2812304">
                <a:defRPr/>
              </a:pPr>
              <a:r>
                <a:rPr lang="en-US" sz="1200" b="1" dirty="0">
                  <a:solidFill>
                    <a:srgbClr val="A8003A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N</a:t>
              </a:r>
            </a:p>
            <a:p>
              <a:pPr algn="ctr" defTabSz="2812304">
                <a:defRPr/>
              </a:pPr>
              <a:r>
                <a:rPr lang="en-US" sz="1200" b="1" dirty="0">
                  <a:solidFill>
                    <a:srgbClr val="A8003A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F</a:t>
              </a:r>
            </a:p>
            <a:p>
              <a:pPr algn="ctr" defTabSz="2812304">
                <a:defRPr/>
              </a:pPr>
              <a:r>
                <a:rPr lang="en-US" sz="1200" b="1" dirty="0">
                  <a:solidFill>
                    <a:srgbClr val="A8003A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O</a:t>
              </a:r>
            </a:p>
            <a:p>
              <a:pPr algn="ctr" defTabSz="2812304">
                <a:defRPr/>
              </a:pPr>
              <a:r>
                <a:rPr lang="en-US" sz="1200" b="1" dirty="0">
                  <a:solidFill>
                    <a:srgbClr val="A8003A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R</a:t>
              </a:r>
            </a:p>
            <a:p>
              <a:pPr algn="ctr" defTabSz="2812304">
                <a:defRPr/>
              </a:pPr>
              <a:r>
                <a:rPr lang="en-US" sz="1200" b="1" dirty="0">
                  <a:solidFill>
                    <a:srgbClr val="A8003A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D</a:t>
              </a: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1066800" y="3276600"/>
            <a:ext cx="2971800" cy="3189103"/>
            <a:chOff x="762000" y="2514600"/>
            <a:chExt cx="2971800" cy="3189103"/>
          </a:xfrm>
        </p:grpSpPr>
        <p:pic>
          <p:nvPicPr>
            <p:cNvPr id="11" name="Picture 10" descr="YelpScrShtKingWong.png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2000" y="2514600"/>
              <a:ext cx="2209800" cy="2427103"/>
            </a:xfrm>
            <a:prstGeom prst="rect">
              <a:avLst/>
            </a:prstGeom>
          </p:spPr>
        </p:pic>
        <p:pic>
          <p:nvPicPr>
            <p:cNvPr id="402" name="Picture 401" descr="YelpScrShtKingWong.png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14400" y="2667000"/>
              <a:ext cx="2209800" cy="2427103"/>
            </a:xfrm>
            <a:prstGeom prst="rect">
              <a:avLst/>
            </a:prstGeom>
          </p:spPr>
        </p:pic>
        <p:pic>
          <p:nvPicPr>
            <p:cNvPr id="403" name="Picture 402" descr="YelpScrShtKingWong.png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6800" y="2819400"/>
              <a:ext cx="2209800" cy="2427103"/>
            </a:xfrm>
            <a:prstGeom prst="rect">
              <a:avLst/>
            </a:prstGeom>
          </p:spPr>
        </p:pic>
        <p:pic>
          <p:nvPicPr>
            <p:cNvPr id="404" name="Picture 403" descr="YelpScrShtKingWong.png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19200" y="2971800"/>
              <a:ext cx="2209800" cy="2427103"/>
            </a:xfrm>
            <a:prstGeom prst="rect">
              <a:avLst/>
            </a:prstGeom>
          </p:spPr>
        </p:pic>
        <p:pic>
          <p:nvPicPr>
            <p:cNvPr id="405" name="Picture 404" descr="YelpScrShtKingWong.png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71600" y="3124200"/>
              <a:ext cx="2209800" cy="2427103"/>
            </a:xfrm>
            <a:prstGeom prst="rect">
              <a:avLst/>
            </a:prstGeom>
          </p:spPr>
        </p:pic>
        <p:pic>
          <p:nvPicPr>
            <p:cNvPr id="406" name="Picture 405" descr="YelpScrShtKingWong.png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24000" y="3276600"/>
              <a:ext cx="2209800" cy="2427103"/>
            </a:xfrm>
            <a:prstGeom prst="rect">
              <a:avLst/>
            </a:prstGeom>
          </p:spPr>
        </p:pic>
      </p:grpSp>
      <p:cxnSp>
        <p:nvCxnSpPr>
          <p:cNvPr id="929" name="Straight Arrow Connector 928"/>
          <p:cNvCxnSpPr/>
          <p:nvPr/>
        </p:nvCxnSpPr>
        <p:spPr>
          <a:xfrm flipH="1">
            <a:off x="4343400" y="4191000"/>
            <a:ext cx="1295400" cy="533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35" name="TextBox 934"/>
          <p:cNvSpPr txBox="1"/>
          <p:nvPr/>
        </p:nvSpPr>
        <p:spPr>
          <a:xfrm>
            <a:off x="5791200" y="3352800"/>
            <a:ext cx="4038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/>
              <a:t>Yelp Academic Dataset (May 2013):</a:t>
            </a:r>
          </a:p>
          <a:p>
            <a:r>
              <a:rPr lang="en-US" sz="1800" dirty="0"/>
              <a:t> </a:t>
            </a:r>
            <a:r>
              <a:rPr lang="en-US" sz="1800" dirty="0" smtClean="0"/>
              <a:t>   -  5,000 Restaurants and Bars</a:t>
            </a:r>
          </a:p>
          <a:p>
            <a:r>
              <a:rPr lang="en-US" sz="1800" dirty="0" smtClean="0"/>
              <a:t>    -  160,000 Reviews</a:t>
            </a:r>
          </a:p>
          <a:p>
            <a:r>
              <a:rPr lang="en-US" sz="1800" dirty="0"/>
              <a:t> </a:t>
            </a:r>
            <a:r>
              <a:rPr lang="en-US" sz="1800" dirty="0" smtClean="0"/>
              <a:t>   -  Phoenix, Arizona.</a:t>
            </a:r>
            <a:endParaRPr lang="en-US" sz="1800" dirty="0"/>
          </a:p>
        </p:txBody>
      </p:sp>
      <p:sp>
        <p:nvSpPr>
          <p:cNvPr id="939" name="Rectangle 938"/>
          <p:cNvSpPr/>
          <p:nvPr/>
        </p:nvSpPr>
        <p:spPr>
          <a:xfrm>
            <a:off x="5638800" y="3352800"/>
            <a:ext cx="3962400" cy="12192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1" name="Cloud Callout 940"/>
          <p:cNvSpPr/>
          <p:nvPr/>
        </p:nvSpPr>
        <p:spPr>
          <a:xfrm>
            <a:off x="7391400" y="5562600"/>
            <a:ext cx="2667000" cy="990600"/>
          </a:xfrm>
          <a:prstGeom prst="cloudCallout">
            <a:avLst>
              <a:gd name="adj1" fmla="val -44881"/>
              <a:gd name="adj2" fmla="val 61218"/>
            </a:avLst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 smtClean="0">
                <a:solidFill>
                  <a:schemeClr val="tx1"/>
                </a:solidFill>
              </a:rPr>
              <a:t>I’m not sure what’s available.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420" name="Cloud Callout 419"/>
          <p:cNvSpPr/>
          <p:nvPr/>
        </p:nvSpPr>
        <p:spPr>
          <a:xfrm>
            <a:off x="5791200" y="4876800"/>
            <a:ext cx="2362200" cy="990600"/>
          </a:xfrm>
          <a:prstGeom prst="cloudCallout">
            <a:avLst>
              <a:gd name="adj1" fmla="val -77"/>
              <a:gd name="adj2" fmla="val 74039"/>
            </a:avLst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 smtClean="0">
                <a:solidFill>
                  <a:schemeClr val="tx1"/>
                </a:solidFill>
              </a:rPr>
              <a:t>I’m not sure what I want.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421" name="Cloud Callout 420"/>
          <p:cNvSpPr/>
          <p:nvPr/>
        </p:nvSpPr>
        <p:spPr>
          <a:xfrm>
            <a:off x="4191000" y="5791200"/>
            <a:ext cx="2133600" cy="990600"/>
          </a:xfrm>
          <a:prstGeom prst="cloudCallout">
            <a:avLst>
              <a:gd name="adj1" fmla="val 58929"/>
              <a:gd name="adj2" fmla="val 40705"/>
            </a:avLst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 smtClean="0">
                <a:solidFill>
                  <a:schemeClr val="tx1"/>
                </a:solidFill>
              </a:rPr>
              <a:t>Hmm, what should I eat?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422" name="Text Box 1553"/>
          <p:cNvSpPr txBox="1">
            <a:spLocks noChangeArrowheads="1"/>
          </p:cNvSpPr>
          <p:nvPr/>
        </p:nvSpPr>
        <p:spPr bwMode="auto">
          <a:xfrm>
            <a:off x="685800" y="12344399"/>
            <a:ext cx="9406966" cy="2895601"/>
          </a:xfrm>
          <a:prstGeom prst="rect">
            <a:avLst/>
          </a:prstGeom>
          <a:noFill/>
          <a:ln w="9525">
            <a:solidFill>
              <a:srgbClr val="993300"/>
            </a:solidFill>
            <a:miter lim="800000"/>
            <a:headEnd/>
            <a:tailEnd/>
          </a:ln>
        </p:spPr>
        <p:txBody>
          <a:bodyPr lIns="329184" tIns="164592" rIns="329184" bIns="164592">
            <a:noAutofit/>
          </a:bodyPr>
          <a:lstStyle/>
          <a:p>
            <a:pPr marL="200437" indent="-200437" algn="ctr" defTabSz="2200933">
              <a:spcBef>
                <a:spcPct val="50000"/>
              </a:spcBef>
            </a:pPr>
            <a:r>
              <a:rPr lang="en-US" sz="2800" b="1" dirty="0" smtClean="0">
                <a:solidFill>
                  <a:srgbClr val="993300"/>
                </a:solidFill>
                <a:sym typeface="Symbol" pitchFamily="18" charset="2"/>
              </a:rPr>
              <a:t>Two-part Task</a:t>
            </a:r>
            <a:endParaRPr lang="en-US" sz="1000" dirty="0">
              <a:latin typeface="Calibri" pitchFamily="34" charset="0"/>
              <a:ea typeface="Cambria Math" pitchFamily="18" charset="0"/>
              <a:cs typeface="Calibri" pitchFamily="34" charset="0"/>
              <a:sym typeface="Symbol" pitchFamily="18" charset="2"/>
            </a:endParaRPr>
          </a:p>
          <a:p>
            <a:pPr marL="200437" indent="-200437" defTabSz="2200933">
              <a:buFontTx/>
              <a:buChar char="•"/>
            </a:pPr>
            <a:endParaRPr lang="en-US" sz="1800" dirty="0">
              <a:latin typeface="Calibri" pitchFamily="34" charset="0"/>
              <a:ea typeface="Cambria Math" pitchFamily="18" charset="0"/>
              <a:cs typeface="Calibri" pitchFamily="34" charset="0"/>
              <a:sym typeface="Symbol" pitchFamily="18" charset="2"/>
            </a:endParaRPr>
          </a:p>
        </p:txBody>
      </p:sp>
      <p:sp>
        <p:nvSpPr>
          <p:cNvPr id="423" name="Text Box 1554"/>
          <p:cNvSpPr txBox="1">
            <a:spLocks noChangeArrowheads="1"/>
          </p:cNvSpPr>
          <p:nvPr/>
        </p:nvSpPr>
        <p:spPr bwMode="auto">
          <a:xfrm>
            <a:off x="685800" y="12344400"/>
            <a:ext cx="191680" cy="341631"/>
          </a:xfrm>
          <a:prstGeom prst="rect">
            <a:avLst/>
          </a:prstGeom>
          <a:solidFill>
            <a:srgbClr val="FFCC99"/>
          </a:solidFill>
          <a:ln w="9525">
            <a:solidFill>
              <a:srgbClr val="993300"/>
            </a:solidFill>
            <a:miter lim="800000"/>
            <a:headEnd/>
            <a:tailEnd/>
          </a:ln>
        </p:spPr>
        <p:txBody>
          <a:bodyPr wrap="square" lIns="109728" tIns="54864" rIns="109728" bIns="54864" anchorCtr="1">
            <a:spAutoFit/>
          </a:bodyPr>
          <a:lstStyle/>
          <a:p>
            <a:pPr algn="ctr" defTabSz="2200933">
              <a:spcBef>
                <a:spcPct val="50000"/>
              </a:spcBef>
            </a:pPr>
            <a:r>
              <a:rPr lang="en-US" sz="1500" b="1" dirty="0" smtClean="0"/>
              <a:t>3</a:t>
            </a:r>
            <a:endParaRPr lang="en-US" sz="1500" b="1" dirty="0"/>
          </a:p>
        </p:txBody>
      </p:sp>
      <p:sp>
        <p:nvSpPr>
          <p:cNvPr id="942" name="TextBox 941"/>
          <p:cNvSpPr txBox="1"/>
          <p:nvPr/>
        </p:nvSpPr>
        <p:spPr>
          <a:xfrm>
            <a:off x="1981200" y="9365665"/>
            <a:ext cx="2743200" cy="2292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 dirty="0" smtClean="0"/>
              <a:t>System:   What category do you want?</a:t>
            </a:r>
          </a:p>
          <a:p>
            <a:pPr>
              <a:lnSpc>
                <a:spcPct val="150000"/>
              </a:lnSpc>
            </a:pPr>
            <a:r>
              <a:rPr lang="en-US" sz="1200" dirty="0" smtClean="0"/>
              <a:t>User:       Japanese.</a:t>
            </a:r>
          </a:p>
          <a:p>
            <a:pPr>
              <a:lnSpc>
                <a:spcPct val="150000"/>
              </a:lnSpc>
            </a:pPr>
            <a:r>
              <a:rPr lang="en-US" sz="1200" dirty="0" smtClean="0"/>
              <a:t>System:  What is your price range?</a:t>
            </a:r>
          </a:p>
          <a:p>
            <a:pPr>
              <a:lnSpc>
                <a:spcPct val="150000"/>
              </a:lnSpc>
            </a:pPr>
            <a:r>
              <a:rPr lang="en-US" sz="1200" dirty="0" smtClean="0"/>
              <a:t>User:      Cheap.</a:t>
            </a:r>
          </a:p>
          <a:p>
            <a:pPr>
              <a:lnSpc>
                <a:spcPct val="150000"/>
              </a:lnSpc>
            </a:pPr>
            <a:r>
              <a:rPr lang="en-US" sz="1200" dirty="0" smtClean="0"/>
              <a:t>System:  Breakfast, Lunch, or Dinner?</a:t>
            </a:r>
          </a:p>
          <a:p>
            <a:pPr>
              <a:lnSpc>
                <a:spcPct val="150000"/>
              </a:lnSpc>
            </a:pPr>
            <a:r>
              <a:rPr lang="en-US" sz="1200" dirty="0" smtClean="0"/>
              <a:t>User:       Lunch.</a:t>
            </a:r>
          </a:p>
          <a:p>
            <a:pPr>
              <a:lnSpc>
                <a:spcPct val="150000"/>
              </a:lnSpc>
            </a:pPr>
            <a:r>
              <a:rPr lang="en-US" sz="1200" dirty="0" smtClean="0"/>
              <a:t>System:   How about </a:t>
            </a:r>
            <a:r>
              <a:rPr lang="en-US" sz="1200" i="1" dirty="0" smtClean="0"/>
              <a:t>Teriyaki Kitchen </a:t>
            </a:r>
            <a:r>
              <a:rPr lang="en-US" sz="1200" dirty="0" smtClean="0"/>
              <a:t>at </a:t>
            </a:r>
          </a:p>
          <a:p>
            <a:r>
              <a:rPr lang="en-US" sz="1200" dirty="0"/>
              <a:t> </a:t>
            </a:r>
            <a:r>
              <a:rPr lang="en-US" sz="1200" dirty="0" smtClean="0"/>
              <a:t>               </a:t>
            </a:r>
            <a:r>
              <a:rPr lang="en-US" sz="1200" dirty="0"/>
              <a:t> 2028 W Guadalupe </a:t>
            </a:r>
            <a:r>
              <a:rPr lang="en-US" sz="1200" dirty="0" smtClean="0"/>
              <a:t>Road?</a:t>
            </a:r>
            <a:endParaRPr lang="en-US" sz="1200" dirty="0"/>
          </a:p>
        </p:txBody>
      </p:sp>
      <p:grpSp>
        <p:nvGrpSpPr>
          <p:cNvPr id="3" name="Group 2"/>
          <p:cNvGrpSpPr/>
          <p:nvPr/>
        </p:nvGrpSpPr>
        <p:grpSpPr>
          <a:xfrm>
            <a:off x="762000" y="9296400"/>
            <a:ext cx="1143000" cy="533400"/>
            <a:chOff x="990600" y="9525000"/>
            <a:chExt cx="1600200" cy="762000"/>
          </a:xfrm>
        </p:grpSpPr>
        <p:sp>
          <p:nvSpPr>
            <p:cNvPr id="428" name="TextBox 427"/>
            <p:cNvSpPr txBox="1"/>
            <p:nvPr/>
          </p:nvSpPr>
          <p:spPr>
            <a:xfrm>
              <a:off x="1143000" y="9601200"/>
              <a:ext cx="1447800" cy="5715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 smtClean="0"/>
                <a:t>Small Attribute Set</a:t>
              </a:r>
              <a:endParaRPr lang="en-US" sz="1000" dirty="0"/>
            </a:p>
          </p:txBody>
        </p:sp>
        <p:sp>
          <p:nvSpPr>
            <p:cNvPr id="430" name="Rectangle 429"/>
            <p:cNvSpPr/>
            <p:nvPr/>
          </p:nvSpPr>
          <p:spPr>
            <a:xfrm>
              <a:off x="990600" y="9525000"/>
              <a:ext cx="1600200" cy="762000"/>
            </a:xfrm>
            <a:prstGeom prst="rect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8" name="TextBox 37"/>
          <p:cNvSpPr txBox="1"/>
          <p:nvPr/>
        </p:nvSpPr>
        <p:spPr>
          <a:xfrm>
            <a:off x="57726" y="11333297"/>
            <a:ext cx="18466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78" name="TextBox 77"/>
          <p:cNvSpPr txBox="1"/>
          <p:nvPr/>
        </p:nvSpPr>
        <p:spPr>
          <a:xfrm>
            <a:off x="5486400" y="9220200"/>
            <a:ext cx="2743200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 dirty="0" smtClean="0"/>
              <a:t>System:   What type of food are you </a:t>
            </a:r>
          </a:p>
          <a:p>
            <a:r>
              <a:rPr lang="en-US" sz="1200" dirty="0"/>
              <a:t> </a:t>
            </a:r>
            <a:r>
              <a:rPr lang="en-US" sz="1200" dirty="0" smtClean="0"/>
              <a:t>                looking for?</a:t>
            </a:r>
          </a:p>
          <a:p>
            <a:pPr>
              <a:lnSpc>
                <a:spcPct val="150000"/>
              </a:lnSpc>
            </a:pPr>
            <a:r>
              <a:rPr lang="en-US" sz="1200" dirty="0" smtClean="0"/>
              <a:t>User:       Japanese.</a:t>
            </a:r>
          </a:p>
          <a:p>
            <a:pPr>
              <a:lnSpc>
                <a:spcPct val="150000"/>
              </a:lnSpc>
            </a:pPr>
            <a:r>
              <a:rPr lang="en-US" sz="1200" dirty="0" smtClean="0"/>
              <a:t>System:  Are you thinking sushi, ramen, </a:t>
            </a:r>
          </a:p>
          <a:p>
            <a:r>
              <a:rPr lang="en-US" sz="1200" dirty="0" smtClean="0"/>
              <a:t>                or teppanyaki?</a:t>
            </a:r>
          </a:p>
          <a:p>
            <a:pPr>
              <a:lnSpc>
                <a:spcPct val="150000"/>
              </a:lnSpc>
            </a:pPr>
            <a:r>
              <a:rPr lang="en-US" sz="1200" dirty="0" smtClean="0"/>
              <a:t>User:      I’d like sushi.</a:t>
            </a:r>
          </a:p>
          <a:p>
            <a:pPr>
              <a:lnSpc>
                <a:spcPct val="150000"/>
              </a:lnSpc>
            </a:pPr>
            <a:r>
              <a:rPr lang="en-US" sz="1200" dirty="0" smtClean="0"/>
              <a:t>System:  Are you looking for good fresh</a:t>
            </a:r>
          </a:p>
          <a:p>
            <a:r>
              <a:rPr lang="en-US" sz="1200" dirty="0"/>
              <a:t> </a:t>
            </a:r>
            <a:r>
              <a:rPr lang="en-US" sz="1200" dirty="0" smtClean="0"/>
              <a:t>               fish.    </a:t>
            </a:r>
          </a:p>
          <a:p>
            <a:pPr>
              <a:lnSpc>
                <a:spcPct val="150000"/>
              </a:lnSpc>
            </a:pPr>
            <a:r>
              <a:rPr lang="en-US" sz="1200" dirty="0" smtClean="0"/>
              <a:t>User:       Yes, fresh fish is important.</a:t>
            </a:r>
          </a:p>
          <a:p>
            <a:pPr>
              <a:lnSpc>
                <a:spcPct val="150000"/>
              </a:lnSpc>
            </a:pPr>
            <a:r>
              <a:rPr lang="en-US" sz="1200" dirty="0" smtClean="0"/>
              <a:t>System:   Then I recommend </a:t>
            </a:r>
            <a:r>
              <a:rPr lang="en-US" sz="1200" i="1" dirty="0" smtClean="0"/>
              <a:t>Sushi Ken</a:t>
            </a:r>
            <a:r>
              <a:rPr lang="en-US" sz="1200" dirty="0" smtClean="0"/>
              <a:t> at</a:t>
            </a:r>
          </a:p>
          <a:p>
            <a:r>
              <a:rPr lang="en-US" sz="1200" dirty="0"/>
              <a:t> </a:t>
            </a:r>
            <a:r>
              <a:rPr lang="en-US" sz="1200" dirty="0" smtClean="0"/>
              <a:t>               </a:t>
            </a:r>
            <a:r>
              <a:rPr lang="en-US" sz="1200" dirty="0"/>
              <a:t> 4206 E Chandler Blvd?</a:t>
            </a:r>
          </a:p>
        </p:txBody>
      </p:sp>
      <p:cxnSp>
        <p:nvCxnSpPr>
          <p:cNvPr id="41" name="Straight Connector 40"/>
          <p:cNvCxnSpPr/>
          <p:nvPr/>
        </p:nvCxnSpPr>
        <p:spPr>
          <a:xfrm>
            <a:off x="5029200" y="9220200"/>
            <a:ext cx="0" cy="2743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1" name="Group 80"/>
          <p:cNvGrpSpPr/>
          <p:nvPr/>
        </p:nvGrpSpPr>
        <p:grpSpPr>
          <a:xfrm>
            <a:off x="762000" y="9982199"/>
            <a:ext cx="1143000" cy="630198"/>
            <a:chOff x="990600" y="9525000"/>
            <a:chExt cx="1600200" cy="900283"/>
          </a:xfrm>
        </p:grpSpPr>
        <p:sp>
          <p:nvSpPr>
            <p:cNvPr id="82" name="TextBox 81"/>
            <p:cNvSpPr txBox="1"/>
            <p:nvPr/>
          </p:nvSpPr>
          <p:spPr>
            <a:xfrm>
              <a:off x="1143000" y="9633857"/>
              <a:ext cx="1447800" cy="7914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 smtClean="0"/>
                <a:t>Coarse-grained questions</a:t>
              </a:r>
              <a:endParaRPr lang="en-US" sz="1000" dirty="0"/>
            </a:p>
          </p:txBody>
        </p:sp>
        <p:sp>
          <p:nvSpPr>
            <p:cNvPr id="83" name="Rectangle 82"/>
            <p:cNvSpPr/>
            <p:nvPr/>
          </p:nvSpPr>
          <p:spPr>
            <a:xfrm>
              <a:off x="990600" y="9525000"/>
              <a:ext cx="1600200" cy="762000"/>
            </a:xfrm>
            <a:prstGeom prst="rect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4" name="Group 83"/>
          <p:cNvGrpSpPr/>
          <p:nvPr/>
        </p:nvGrpSpPr>
        <p:grpSpPr>
          <a:xfrm>
            <a:off x="762000" y="10668000"/>
            <a:ext cx="1143000" cy="533400"/>
            <a:chOff x="990600" y="9525000"/>
            <a:chExt cx="1600200" cy="762000"/>
          </a:xfrm>
        </p:grpSpPr>
        <p:sp>
          <p:nvSpPr>
            <p:cNvPr id="85" name="TextBox 84"/>
            <p:cNvSpPr txBox="1"/>
            <p:nvPr/>
          </p:nvSpPr>
          <p:spPr>
            <a:xfrm>
              <a:off x="1143000" y="9601200"/>
              <a:ext cx="1447800" cy="3517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 smtClean="0"/>
                <a:t>Fixed Order</a:t>
              </a:r>
              <a:endParaRPr lang="en-US" sz="1000" dirty="0"/>
            </a:p>
          </p:txBody>
        </p:sp>
        <p:sp>
          <p:nvSpPr>
            <p:cNvPr id="86" name="Rectangle 85"/>
            <p:cNvSpPr/>
            <p:nvPr/>
          </p:nvSpPr>
          <p:spPr>
            <a:xfrm>
              <a:off x="990600" y="9525000"/>
              <a:ext cx="1600200" cy="762000"/>
            </a:xfrm>
            <a:prstGeom prst="rect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7" name="Group 86"/>
          <p:cNvGrpSpPr/>
          <p:nvPr/>
        </p:nvGrpSpPr>
        <p:grpSpPr>
          <a:xfrm>
            <a:off x="8763000" y="9296400"/>
            <a:ext cx="1143000" cy="533400"/>
            <a:chOff x="990600" y="9525000"/>
            <a:chExt cx="1600200" cy="762000"/>
          </a:xfrm>
        </p:grpSpPr>
        <p:sp>
          <p:nvSpPr>
            <p:cNvPr id="88" name="TextBox 87"/>
            <p:cNvSpPr txBox="1"/>
            <p:nvPr/>
          </p:nvSpPr>
          <p:spPr>
            <a:xfrm>
              <a:off x="1143000" y="9601200"/>
              <a:ext cx="1447800" cy="5715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 smtClean="0"/>
                <a:t>Unbounded Attribute Set</a:t>
              </a:r>
              <a:endParaRPr lang="en-US" sz="1000" dirty="0"/>
            </a:p>
          </p:txBody>
        </p:sp>
        <p:sp>
          <p:nvSpPr>
            <p:cNvPr id="89" name="Rectangle 88"/>
            <p:cNvSpPr/>
            <p:nvPr/>
          </p:nvSpPr>
          <p:spPr>
            <a:xfrm>
              <a:off x="990600" y="9525000"/>
              <a:ext cx="1600200" cy="762000"/>
            </a:xfrm>
            <a:prstGeom prst="rect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0" name="Group 89"/>
          <p:cNvGrpSpPr/>
          <p:nvPr/>
        </p:nvGrpSpPr>
        <p:grpSpPr>
          <a:xfrm>
            <a:off x="8763000" y="9982200"/>
            <a:ext cx="1143000" cy="533400"/>
            <a:chOff x="990600" y="9525000"/>
            <a:chExt cx="1600200" cy="762000"/>
          </a:xfrm>
        </p:grpSpPr>
        <p:sp>
          <p:nvSpPr>
            <p:cNvPr id="91" name="TextBox 90"/>
            <p:cNvSpPr txBox="1"/>
            <p:nvPr/>
          </p:nvSpPr>
          <p:spPr>
            <a:xfrm>
              <a:off x="1143000" y="9633857"/>
              <a:ext cx="1447800" cy="5715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 smtClean="0"/>
                <a:t>Fine-grained questions</a:t>
              </a:r>
              <a:endParaRPr lang="en-US" sz="1000" dirty="0"/>
            </a:p>
          </p:txBody>
        </p:sp>
        <p:sp>
          <p:nvSpPr>
            <p:cNvPr id="92" name="Rectangle 91"/>
            <p:cNvSpPr/>
            <p:nvPr/>
          </p:nvSpPr>
          <p:spPr>
            <a:xfrm>
              <a:off x="990600" y="9525000"/>
              <a:ext cx="1600200" cy="762000"/>
            </a:xfrm>
            <a:prstGeom prst="rect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8763000" y="10668000"/>
            <a:ext cx="1143000" cy="533400"/>
            <a:chOff x="990600" y="9525000"/>
            <a:chExt cx="1600200" cy="762000"/>
          </a:xfrm>
        </p:grpSpPr>
        <p:sp>
          <p:nvSpPr>
            <p:cNvPr id="94" name="TextBox 93"/>
            <p:cNvSpPr txBox="1"/>
            <p:nvPr/>
          </p:nvSpPr>
          <p:spPr>
            <a:xfrm>
              <a:off x="1143000" y="9601200"/>
              <a:ext cx="1447800" cy="5715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 smtClean="0"/>
                <a:t>Dynamic Ordering</a:t>
              </a:r>
              <a:endParaRPr lang="en-US" sz="1000" dirty="0"/>
            </a:p>
          </p:txBody>
        </p:sp>
        <p:sp>
          <p:nvSpPr>
            <p:cNvPr id="95" name="Rectangle 94"/>
            <p:cNvSpPr/>
            <p:nvPr/>
          </p:nvSpPr>
          <p:spPr>
            <a:xfrm>
              <a:off x="990600" y="9525000"/>
              <a:ext cx="1600200" cy="762000"/>
            </a:xfrm>
            <a:prstGeom prst="rect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5" name="TextBox 44"/>
          <p:cNvSpPr txBox="1"/>
          <p:nvPr/>
        </p:nvSpPr>
        <p:spPr>
          <a:xfrm>
            <a:off x="1981200" y="8763000"/>
            <a:ext cx="2286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accent2"/>
                </a:solidFill>
              </a:rPr>
              <a:t>Conventional</a:t>
            </a:r>
            <a:endParaRPr lang="en-US" sz="2000" dirty="0">
              <a:solidFill>
                <a:schemeClr val="accent2"/>
              </a:solidFill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7391400" y="8763000"/>
            <a:ext cx="2286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accent2"/>
                </a:solidFill>
              </a:rPr>
              <a:t>Improved</a:t>
            </a:r>
            <a:endParaRPr lang="en-US" sz="2000" dirty="0">
              <a:solidFill>
                <a:schemeClr val="accent2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1143000" y="13030200"/>
            <a:ext cx="3810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1600" dirty="0" smtClean="0"/>
              <a:t>Identify Questions To Ask Users</a:t>
            </a:r>
          </a:p>
          <a:p>
            <a:pPr marL="342900" indent="-342900">
              <a:buAutoNum type="arabicPeriod"/>
            </a:pPr>
            <a:endParaRPr lang="en-US" sz="1600" dirty="0"/>
          </a:p>
          <a:p>
            <a:r>
              <a:rPr lang="en-US" sz="1600" dirty="0"/>
              <a:t> </a:t>
            </a:r>
            <a:r>
              <a:rPr lang="en-US" sz="1600" dirty="0" smtClean="0"/>
              <a:t>  </a:t>
            </a:r>
          </a:p>
          <a:p>
            <a:r>
              <a:rPr lang="en-US" sz="1600" dirty="0" smtClean="0"/>
              <a:t>    Approach: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  Extract aspects from user reviews:</a:t>
            </a:r>
          </a:p>
          <a:p>
            <a:r>
              <a:rPr lang="en-US" sz="1600" dirty="0" smtClean="0"/>
              <a:t>            a)  Topic Modeling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      b)  Sentiment Aspects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5334000" y="13030200"/>
            <a:ext cx="3810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 startAt="2"/>
            </a:pPr>
            <a:r>
              <a:rPr lang="en-US" sz="1600" dirty="0" smtClean="0"/>
              <a:t>Choose Relevant Questions for Interactive Dialog</a:t>
            </a:r>
          </a:p>
          <a:p>
            <a:endParaRPr lang="en-US" sz="1600" dirty="0"/>
          </a:p>
          <a:p>
            <a:r>
              <a:rPr lang="en-US" sz="1600" dirty="0" smtClean="0"/>
              <a:t>    Approach: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    Select maximally informative 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    questions by computing information 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    gain at each dialog step.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0668000" y="3352800"/>
            <a:ext cx="3810000" cy="4401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1400" dirty="0" smtClean="0"/>
              <a:t>Yelp categories are too coarse:</a:t>
            </a:r>
          </a:p>
          <a:p>
            <a:r>
              <a:rPr lang="en-US" sz="1400" dirty="0"/>
              <a:t> </a:t>
            </a:r>
            <a:r>
              <a:rPr lang="en-US" sz="1400" dirty="0" smtClean="0"/>
              <a:t>                            </a:t>
            </a:r>
            <a:r>
              <a:rPr lang="en-US" sz="1400" i="1" dirty="0" smtClean="0"/>
              <a:t>Italian, American, Deli, Japanese</a:t>
            </a:r>
          </a:p>
          <a:p>
            <a:pPr marL="285750" indent="-285750">
              <a:buFontTx/>
              <a:buChar char="-"/>
            </a:pPr>
            <a:endParaRPr lang="en-US" sz="1400" dirty="0"/>
          </a:p>
          <a:p>
            <a:pPr marL="285750" indent="-285750">
              <a:buFontTx/>
              <a:buChar char="-"/>
            </a:pPr>
            <a:r>
              <a:rPr lang="en-US" sz="1400" dirty="0" smtClean="0"/>
              <a:t>Goal: Fine-grained subcategories for clarification questions.</a:t>
            </a:r>
          </a:p>
          <a:p>
            <a:pPr marL="285750" indent="-285750">
              <a:buFontTx/>
              <a:buChar char="-"/>
            </a:pPr>
            <a:endParaRPr lang="en-US" sz="1400" dirty="0"/>
          </a:p>
          <a:p>
            <a:r>
              <a:rPr lang="en-US" sz="1400" dirty="0"/>
              <a:t> </a:t>
            </a:r>
            <a:r>
              <a:rPr lang="en-US" sz="1400" dirty="0" smtClean="0"/>
              <a:t>       </a:t>
            </a:r>
            <a:r>
              <a:rPr lang="en-US" sz="1400" i="1" dirty="0" smtClean="0"/>
              <a:t>Are you thinking sushi, ramen or </a:t>
            </a:r>
            <a:r>
              <a:rPr lang="en-US" sz="1400" i="1" dirty="0" err="1" smtClean="0"/>
              <a:t>teppanyaki</a:t>
            </a:r>
            <a:r>
              <a:rPr lang="en-US" sz="1400" i="1" dirty="0" smtClean="0"/>
              <a:t>?</a:t>
            </a:r>
          </a:p>
          <a:p>
            <a:endParaRPr lang="en-US" sz="1400" i="1" dirty="0"/>
          </a:p>
          <a:p>
            <a:endParaRPr lang="en-US" sz="1400" i="1" dirty="0" smtClean="0"/>
          </a:p>
          <a:p>
            <a:r>
              <a:rPr lang="en-US" sz="1400" dirty="0" smtClean="0"/>
              <a:t>Approach:</a:t>
            </a:r>
          </a:p>
          <a:p>
            <a:r>
              <a:rPr lang="en-US" sz="1400" dirty="0" smtClean="0"/>
              <a:t>     Topic Modeling via Latent </a:t>
            </a:r>
            <a:r>
              <a:rPr lang="en-US" sz="1400" dirty="0" err="1" smtClean="0"/>
              <a:t>Dirichlet</a:t>
            </a:r>
            <a:r>
              <a:rPr lang="en-US" sz="1400" dirty="0" smtClean="0"/>
              <a:t> Allocation on user review text.</a:t>
            </a:r>
          </a:p>
          <a:p>
            <a:endParaRPr lang="en-US" sz="1400" dirty="0"/>
          </a:p>
          <a:p>
            <a:r>
              <a:rPr lang="en-US" sz="1400" dirty="0"/>
              <a:t> </a:t>
            </a:r>
            <a:r>
              <a:rPr lang="en-US" sz="1400" dirty="0" smtClean="0"/>
              <a:t>  </a:t>
            </a:r>
            <a:r>
              <a:rPr lang="en-US" sz="1400" dirty="0" err="1" smtClean="0"/>
              <a:t>i</a:t>
            </a:r>
            <a:r>
              <a:rPr lang="en-US" sz="1400" dirty="0" smtClean="0"/>
              <a:t>)  Learn 10 topics for each top-level category.</a:t>
            </a:r>
          </a:p>
          <a:p>
            <a:endParaRPr lang="en-US" sz="1400" dirty="0"/>
          </a:p>
          <a:p>
            <a:r>
              <a:rPr lang="en-US" sz="1400" dirty="0" smtClean="0"/>
              <a:t>   ii) Manually assign subcategory names to topics, merging duplicates and discarding junk topics.</a:t>
            </a:r>
          </a:p>
          <a:p>
            <a:endParaRPr lang="en-US" sz="1400" dirty="0"/>
          </a:p>
          <a:p>
            <a:r>
              <a:rPr lang="en-US" sz="1400" dirty="0" smtClean="0"/>
              <a:t>   iii) Assign restaurants to subcategories based on the topic distribution of their reviews. </a:t>
            </a:r>
            <a:endParaRPr lang="en-US" sz="1400" dirty="0"/>
          </a:p>
        </p:txBody>
      </p:sp>
      <p:sp>
        <p:nvSpPr>
          <p:cNvPr id="44" name="TextBox 43"/>
          <p:cNvSpPr txBox="1"/>
          <p:nvPr/>
        </p:nvSpPr>
        <p:spPr>
          <a:xfrm>
            <a:off x="16230600" y="9067800"/>
            <a:ext cx="5334000" cy="25914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Step 2: Extract Sentiment Aspects:</a:t>
            </a:r>
          </a:p>
          <a:p>
            <a:r>
              <a:rPr lang="en-US" sz="1400" dirty="0"/>
              <a:t> </a:t>
            </a:r>
            <a:r>
              <a:rPr lang="en-US" sz="1400" dirty="0" smtClean="0"/>
              <a:t>  - High-precision </a:t>
            </a:r>
            <a:r>
              <a:rPr lang="en-US" sz="1400" dirty="0"/>
              <a:t>p</a:t>
            </a:r>
            <a:r>
              <a:rPr lang="en-US" sz="1400" dirty="0" smtClean="0"/>
              <a:t>atterns over Stanford dependency parses.</a:t>
            </a:r>
            <a:endParaRPr lang="en-US" sz="1400" dirty="0"/>
          </a:p>
          <a:p>
            <a:pPr marL="400050" indent="-400050">
              <a:lnSpc>
                <a:spcPct val="140000"/>
              </a:lnSpc>
              <a:buFontTx/>
              <a:buAutoNum type="romanLcParenR"/>
            </a:pPr>
            <a:r>
              <a:rPr lang="da-DK" sz="1400" dirty="0" smtClean="0"/>
              <a:t>[</a:t>
            </a:r>
            <a:r>
              <a:rPr lang="da-DK" sz="1400" dirty="0"/>
              <a:t>BIZ + have + </a:t>
            </a:r>
            <a:r>
              <a:rPr lang="da-DK" sz="1400" dirty="0" err="1"/>
              <a:t>adj</a:t>
            </a:r>
            <a:r>
              <a:rPr lang="da-DK" sz="1400" dirty="0"/>
              <a:t>. + NP</a:t>
            </a:r>
            <a:r>
              <a:rPr lang="da-DK" sz="1400" dirty="0" smtClean="0"/>
              <a:t>] </a:t>
            </a:r>
          </a:p>
          <a:p>
            <a:r>
              <a:rPr lang="da-DK" sz="1400" i="1" dirty="0" smtClean="0"/>
              <a:t>                This </a:t>
            </a:r>
            <a:r>
              <a:rPr lang="da-DK" sz="1400" i="1" dirty="0" err="1"/>
              <a:t>place</a:t>
            </a:r>
            <a:r>
              <a:rPr lang="da-DK" sz="1400" i="1" dirty="0"/>
              <a:t> has </a:t>
            </a:r>
            <a:r>
              <a:rPr lang="da-DK" sz="1400" i="1" dirty="0" err="1"/>
              <a:t>some</a:t>
            </a:r>
            <a:r>
              <a:rPr lang="da-DK" sz="1400" i="1" dirty="0"/>
              <a:t> </a:t>
            </a:r>
            <a:r>
              <a:rPr lang="da-DK" sz="1400" i="1" dirty="0" err="1"/>
              <a:t>really</a:t>
            </a:r>
            <a:r>
              <a:rPr lang="da-DK" sz="1400" i="1" dirty="0"/>
              <a:t> </a:t>
            </a:r>
            <a:r>
              <a:rPr lang="da-DK" sz="1400" i="1" dirty="0" err="1"/>
              <a:t>great</a:t>
            </a:r>
            <a:r>
              <a:rPr lang="da-DK" sz="1400" i="1" dirty="0"/>
              <a:t> </a:t>
            </a:r>
            <a:r>
              <a:rPr lang="da-DK" sz="1400" i="1" dirty="0" err="1"/>
              <a:t>yogurt</a:t>
            </a:r>
            <a:r>
              <a:rPr lang="da-DK" sz="1400" i="1" dirty="0"/>
              <a:t> and </a:t>
            </a:r>
            <a:r>
              <a:rPr lang="da-DK" sz="1400" i="1" dirty="0" smtClean="0"/>
              <a:t>toppings</a:t>
            </a:r>
            <a:endParaRPr lang="da-DK" sz="1400" dirty="0" smtClean="0"/>
          </a:p>
          <a:p>
            <a:pPr marL="400050" indent="-400050">
              <a:lnSpc>
                <a:spcPct val="140000"/>
              </a:lnSpc>
              <a:buAutoNum type="romanLcParenR" startAt="2"/>
            </a:pPr>
            <a:r>
              <a:rPr lang="en-US" sz="1400" dirty="0" smtClean="0"/>
              <a:t>[NP </a:t>
            </a:r>
            <a:r>
              <a:rPr lang="en-US" sz="1400" dirty="0"/>
              <a:t>+ be + adj.] </a:t>
            </a:r>
          </a:p>
          <a:p>
            <a:r>
              <a:rPr lang="en-US" sz="1400" dirty="0"/>
              <a:t> </a:t>
            </a:r>
            <a:r>
              <a:rPr lang="en-US" sz="1400" dirty="0" smtClean="0"/>
              <a:t>                </a:t>
            </a:r>
            <a:r>
              <a:rPr lang="en-US" sz="1400" i="1" dirty="0"/>
              <a:t>Our pizza was much too jalapeno-y</a:t>
            </a:r>
            <a:r>
              <a:rPr lang="en-US" sz="1400" dirty="0"/>
              <a:t>. </a:t>
            </a:r>
            <a:endParaRPr lang="en-US" sz="1400" dirty="0" smtClean="0"/>
          </a:p>
          <a:p>
            <a:pPr>
              <a:lnSpc>
                <a:spcPct val="140000"/>
              </a:lnSpc>
            </a:pPr>
            <a:r>
              <a:rPr lang="en-US" sz="1400" dirty="0" smtClean="0"/>
              <a:t>iii)     [BIZ </a:t>
            </a:r>
            <a:r>
              <a:rPr lang="en-US" sz="1400" dirty="0"/>
              <a:t>+ positive adj. + </a:t>
            </a:r>
            <a:r>
              <a:rPr lang="en-US" sz="1400" i="1" dirty="0"/>
              <a:t>for </a:t>
            </a:r>
            <a:r>
              <a:rPr lang="en-US" sz="1400" dirty="0"/>
              <a:t>+ </a:t>
            </a:r>
            <a:r>
              <a:rPr lang="en-US" sz="1400" dirty="0" smtClean="0"/>
              <a:t>NP</a:t>
            </a:r>
          </a:p>
          <a:p>
            <a:r>
              <a:rPr lang="en-US" sz="1400" dirty="0"/>
              <a:t> </a:t>
            </a:r>
            <a:r>
              <a:rPr lang="en-US" sz="1400" dirty="0" smtClean="0"/>
              <a:t>                  </a:t>
            </a:r>
            <a:r>
              <a:rPr lang="en-US" sz="1400" i="1" dirty="0"/>
              <a:t>It’s perfect for a date night</a:t>
            </a:r>
            <a:r>
              <a:rPr lang="en-US" sz="1400" dirty="0"/>
              <a:t>. </a:t>
            </a:r>
            <a:endParaRPr lang="en-US" sz="1400" dirty="0" smtClean="0"/>
          </a:p>
          <a:p>
            <a:pPr marL="400050" indent="-400050">
              <a:lnSpc>
                <a:spcPct val="140000"/>
              </a:lnSpc>
              <a:buAutoNum type="romanLcParenR" startAt="4"/>
            </a:pPr>
            <a:r>
              <a:rPr lang="en-US" sz="1400" dirty="0" smtClean="0"/>
              <a:t>[Verb + NP]</a:t>
            </a:r>
            <a:endParaRPr lang="en-US" sz="1400" dirty="0"/>
          </a:p>
          <a:p>
            <a:r>
              <a:rPr lang="en-US" sz="1400" dirty="0" smtClean="0"/>
              <a:t>                   </a:t>
            </a:r>
            <a:r>
              <a:rPr lang="en-US" sz="1400" i="1" dirty="0" smtClean="0"/>
              <a:t>We loved the fried chicken.</a:t>
            </a:r>
            <a:endParaRPr lang="en-US" sz="1400" dirty="0" smtClean="0"/>
          </a:p>
        </p:txBody>
      </p:sp>
      <p:sp>
        <p:nvSpPr>
          <p:cNvPr id="48" name="TextBox 47"/>
          <p:cNvSpPr txBox="1"/>
          <p:nvPr/>
        </p:nvSpPr>
        <p:spPr>
          <a:xfrm>
            <a:off x="21945600" y="3124200"/>
            <a:ext cx="9677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400" dirty="0"/>
          </a:p>
          <a:p>
            <a:r>
              <a:rPr lang="en-US" sz="1400" dirty="0" smtClean="0"/>
              <a:t>Ask questions that maximize Information Gain </a:t>
            </a:r>
          </a:p>
          <a:p>
            <a:pPr marL="285750" indent="-285750">
              <a:buFontTx/>
              <a:buChar char="-"/>
            </a:pPr>
            <a:r>
              <a:rPr lang="en-US" sz="1400" dirty="0" smtClean="0"/>
              <a:t>Iteratively ask questions about the attribute with the highest entropy.</a:t>
            </a:r>
          </a:p>
          <a:p>
            <a:pPr marL="285750" indent="-285750">
              <a:buFontTx/>
              <a:buChar char="-"/>
            </a:pPr>
            <a:r>
              <a:rPr lang="en-US" sz="1400" dirty="0" smtClean="0"/>
              <a:t>Each </a:t>
            </a:r>
            <a:r>
              <a:rPr lang="en-US" sz="1400" dirty="0"/>
              <a:t>answer </a:t>
            </a:r>
            <a:r>
              <a:rPr lang="en-US" sz="1400" dirty="0" smtClean="0"/>
              <a:t>narrows down the </a:t>
            </a:r>
            <a:r>
              <a:rPr lang="en-US" sz="1400" dirty="0"/>
              <a:t>result set of relevant restaurants.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21717000" y="4343400"/>
            <a:ext cx="1447800" cy="13849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S: </a:t>
            </a:r>
            <a:r>
              <a:rPr lang="en-US" sz="1400" i="1" dirty="0" smtClean="0"/>
              <a:t>What type of food?</a:t>
            </a:r>
          </a:p>
          <a:p>
            <a:pPr>
              <a:lnSpc>
                <a:spcPct val="150000"/>
              </a:lnSpc>
            </a:pPr>
            <a:r>
              <a:rPr lang="en-US" sz="1400" dirty="0" smtClean="0"/>
              <a:t>U:</a:t>
            </a:r>
            <a:r>
              <a:rPr lang="en-US" sz="1400" i="1" dirty="0" smtClean="0"/>
              <a:t> Japanese.</a:t>
            </a:r>
            <a:endParaRPr lang="en-US" sz="1400" dirty="0" smtClean="0"/>
          </a:p>
          <a:p>
            <a:pPr>
              <a:lnSpc>
                <a:spcPct val="150000"/>
              </a:lnSpc>
            </a:pPr>
            <a:r>
              <a:rPr lang="en-US" sz="1400" dirty="0" smtClean="0"/>
              <a:t>S: </a:t>
            </a:r>
            <a:r>
              <a:rPr lang="en-US" sz="1400" i="1" dirty="0" smtClean="0"/>
              <a:t>Sushi, ramen,</a:t>
            </a:r>
          </a:p>
          <a:p>
            <a:r>
              <a:rPr lang="en-US" sz="1400" i="1" dirty="0" smtClean="0"/>
              <a:t> or </a:t>
            </a:r>
            <a:r>
              <a:rPr lang="en-US" sz="1400" i="1" dirty="0" err="1" smtClean="0"/>
              <a:t>teppanyaki</a:t>
            </a:r>
            <a:r>
              <a:rPr lang="en-US" sz="1400" i="1" dirty="0" smtClean="0"/>
              <a:t>?</a:t>
            </a:r>
            <a:endParaRPr lang="en-US" sz="1400" i="1" dirty="0"/>
          </a:p>
        </p:txBody>
      </p:sp>
      <p:cxnSp>
        <p:nvCxnSpPr>
          <p:cNvPr id="52" name="Straight Connector 51"/>
          <p:cNvCxnSpPr/>
          <p:nvPr/>
        </p:nvCxnSpPr>
        <p:spPr>
          <a:xfrm flipV="1">
            <a:off x="23012400" y="4953000"/>
            <a:ext cx="609600" cy="3048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 flipV="1">
            <a:off x="22936200" y="5486400"/>
            <a:ext cx="762000" cy="76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/>
          <p:cNvCxnSpPr/>
          <p:nvPr/>
        </p:nvCxnSpPr>
        <p:spPr>
          <a:xfrm>
            <a:off x="22936200" y="5791200"/>
            <a:ext cx="533400" cy="76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23774400" y="4724400"/>
            <a:ext cx="51258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Sushi</a:t>
            </a:r>
            <a:endParaRPr lang="en-US" sz="1200" dirty="0"/>
          </a:p>
        </p:txBody>
      </p:sp>
      <p:sp>
        <p:nvSpPr>
          <p:cNvPr id="101" name="TextBox 100"/>
          <p:cNvSpPr txBox="1"/>
          <p:nvPr/>
        </p:nvSpPr>
        <p:spPr>
          <a:xfrm>
            <a:off x="23774400" y="5361801"/>
            <a:ext cx="6222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Ramen</a:t>
            </a:r>
            <a:endParaRPr lang="en-US" sz="1200" dirty="0"/>
          </a:p>
        </p:txBody>
      </p:sp>
      <p:sp>
        <p:nvSpPr>
          <p:cNvPr id="102" name="TextBox 101"/>
          <p:cNvSpPr txBox="1"/>
          <p:nvPr/>
        </p:nvSpPr>
        <p:spPr>
          <a:xfrm>
            <a:off x="23469600" y="5791200"/>
            <a:ext cx="87768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teppanyaki</a:t>
            </a:r>
            <a:endParaRPr lang="en-US" sz="1200" dirty="0"/>
          </a:p>
        </p:txBody>
      </p:sp>
      <p:pic>
        <p:nvPicPr>
          <p:cNvPr id="104" name="Picture 103" descr="YelpScrShtKingWong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0" y="4648200"/>
            <a:ext cx="416266" cy="457200"/>
          </a:xfrm>
          <a:prstGeom prst="rect">
            <a:avLst/>
          </a:prstGeom>
        </p:spPr>
      </p:pic>
      <p:pic>
        <p:nvPicPr>
          <p:cNvPr id="116" name="Picture 115" descr="YelpScrShtKingWong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60200" y="4648200"/>
            <a:ext cx="416266" cy="457200"/>
          </a:xfrm>
          <a:prstGeom prst="rect">
            <a:avLst/>
          </a:prstGeom>
        </p:spPr>
      </p:pic>
      <p:pic>
        <p:nvPicPr>
          <p:cNvPr id="117" name="Picture 116" descr="YelpScrShtKingWong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77334" y="4648200"/>
            <a:ext cx="416266" cy="457200"/>
          </a:xfrm>
          <a:prstGeom prst="rect">
            <a:avLst/>
          </a:prstGeom>
        </p:spPr>
      </p:pic>
      <p:pic>
        <p:nvPicPr>
          <p:cNvPr id="118" name="Picture 117" descr="YelpScrShtKingWong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29734" y="4648200"/>
            <a:ext cx="416266" cy="457200"/>
          </a:xfrm>
          <a:prstGeom prst="rect">
            <a:avLst/>
          </a:prstGeom>
        </p:spPr>
      </p:pic>
      <p:pic>
        <p:nvPicPr>
          <p:cNvPr id="119" name="Picture 118" descr="YelpScrShtKingWong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82134" y="4648200"/>
            <a:ext cx="416266" cy="457200"/>
          </a:xfrm>
          <a:prstGeom prst="rect">
            <a:avLst/>
          </a:prstGeom>
        </p:spPr>
      </p:pic>
      <p:pic>
        <p:nvPicPr>
          <p:cNvPr id="120" name="Picture 119" descr="YelpScrShtKingWong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34534" y="4648200"/>
            <a:ext cx="416266" cy="457200"/>
          </a:xfrm>
          <a:prstGeom prst="rect">
            <a:avLst/>
          </a:prstGeom>
        </p:spPr>
      </p:pic>
      <p:pic>
        <p:nvPicPr>
          <p:cNvPr id="121" name="Picture 120" descr="YelpScrShtKingWong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86934" y="4648200"/>
            <a:ext cx="416266" cy="457200"/>
          </a:xfrm>
          <a:prstGeom prst="rect">
            <a:avLst/>
          </a:prstGeom>
        </p:spPr>
      </p:pic>
      <p:pic>
        <p:nvPicPr>
          <p:cNvPr id="124" name="Picture 123" descr="YelpScrShtKingWong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0" y="5257800"/>
            <a:ext cx="416266" cy="457200"/>
          </a:xfrm>
          <a:prstGeom prst="rect">
            <a:avLst/>
          </a:prstGeom>
        </p:spPr>
      </p:pic>
      <p:pic>
        <p:nvPicPr>
          <p:cNvPr id="125" name="Picture 124" descr="YelpScrShtKingWong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01134" y="5257800"/>
            <a:ext cx="416266" cy="457200"/>
          </a:xfrm>
          <a:prstGeom prst="rect">
            <a:avLst/>
          </a:prstGeom>
        </p:spPr>
      </p:pic>
      <p:pic>
        <p:nvPicPr>
          <p:cNvPr id="126" name="Picture 125" descr="YelpScrShtKingWong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77334" y="5257800"/>
            <a:ext cx="416266" cy="457200"/>
          </a:xfrm>
          <a:prstGeom prst="rect">
            <a:avLst/>
          </a:prstGeom>
        </p:spPr>
      </p:pic>
      <p:pic>
        <p:nvPicPr>
          <p:cNvPr id="127" name="Picture 126" descr="YelpScrShtKingWong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53534" y="5257800"/>
            <a:ext cx="416266" cy="457200"/>
          </a:xfrm>
          <a:prstGeom prst="rect">
            <a:avLst/>
          </a:prstGeom>
        </p:spPr>
      </p:pic>
      <p:pic>
        <p:nvPicPr>
          <p:cNvPr id="128" name="Picture 127" descr="YelpScrShtKingWong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41200" y="5257800"/>
            <a:ext cx="416266" cy="457200"/>
          </a:xfrm>
          <a:prstGeom prst="rect">
            <a:avLst/>
          </a:prstGeom>
        </p:spPr>
      </p:pic>
      <p:pic>
        <p:nvPicPr>
          <p:cNvPr id="129" name="Picture 128" descr="YelpScrShtKingWong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93600" y="5257800"/>
            <a:ext cx="416266" cy="457200"/>
          </a:xfrm>
          <a:prstGeom prst="rect">
            <a:avLst/>
          </a:prstGeom>
        </p:spPr>
      </p:pic>
      <p:pic>
        <p:nvPicPr>
          <p:cNvPr id="130" name="Picture 129" descr="YelpScrShtKingWong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46000" y="5257800"/>
            <a:ext cx="416266" cy="457200"/>
          </a:xfrm>
          <a:prstGeom prst="rect">
            <a:avLst/>
          </a:prstGeom>
        </p:spPr>
      </p:pic>
      <p:pic>
        <p:nvPicPr>
          <p:cNvPr id="133" name="Picture 132" descr="YelpScrShtKingWong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0" y="5791200"/>
            <a:ext cx="416266" cy="457200"/>
          </a:xfrm>
          <a:prstGeom prst="rect">
            <a:avLst/>
          </a:prstGeom>
        </p:spPr>
      </p:pic>
      <p:pic>
        <p:nvPicPr>
          <p:cNvPr id="135" name="Picture 134" descr="YelpScrShtKingWong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36400" y="5791200"/>
            <a:ext cx="416266" cy="457200"/>
          </a:xfrm>
          <a:prstGeom prst="rect">
            <a:avLst/>
          </a:prstGeom>
        </p:spPr>
      </p:pic>
      <p:pic>
        <p:nvPicPr>
          <p:cNvPr id="136" name="Picture 135" descr="YelpScrShtKingWong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53534" y="5791200"/>
            <a:ext cx="416266" cy="457200"/>
          </a:xfrm>
          <a:prstGeom prst="rect">
            <a:avLst/>
          </a:prstGeom>
        </p:spPr>
      </p:pic>
      <p:pic>
        <p:nvPicPr>
          <p:cNvPr id="137" name="Picture 136" descr="YelpScrShtKingWong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05934" y="5791200"/>
            <a:ext cx="416266" cy="457200"/>
          </a:xfrm>
          <a:prstGeom prst="rect">
            <a:avLst/>
          </a:prstGeom>
        </p:spPr>
      </p:pic>
      <p:pic>
        <p:nvPicPr>
          <p:cNvPr id="138" name="Picture 137" descr="YelpScrShtKingWong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82134" y="5791200"/>
            <a:ext cx="416266" cy="457200"/>
          </a:xfrm>
          <a:prstGeom prst="rect">
            <a:avLst/>
          </a:prstGeom>
        </p:spPr>
      </p:pic>
      <p:pic>
        <p:nvPicPr>
          <p:cNvPr id="140" name="Picture 139" descr="YelpScrShtKingWong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25534" y="4876800"/>
            <a:ext cx="416266" cy="457200"/>
          </a:xfrm>
          <a:prstGeom prst="rect">
            <a:avLst/>
          </a:prstGeom>
        </p:spPr>
      </p:pic>
      <p:grpSp>
        <p:nvGrpSpPr>
          <p:cNvPr id="61" name="Group 60"/>
          <p:cNvGrpSpPr/>
          <p:nvPr/>
        </p:nvGrpSpPr>
        <p:grpSpPr>
          <a:xfrm>
            <a:off x="21793200" y="5867400"/>
            <a:ext cx="2971800" cy="381000"/>
            <a:chOff x="21793200" y="4267200"/>
            <a:chExt cx="2971800" cy="381000"/>
          </a:xfrm>
        </p:grpSpPr>
        <p:sp>
          <p:nvSpPr>
            <p:cNvPr id="49" name="TextBox 48"/>
            <p:cNvSpPr txBox="1"/>
            <p:nvPr/>
          </p:nvSpPr>
          <p:spPr>
            <a:xfrm>
              <a:off x="21793200" y="4295001"/>
              <a:ext cx="29718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/>
                <a:t>Good Question</a:t>
              </a:r>
              <a:endParaRPr lang="en-US" sz="1200" dirty="0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21793200" y="4267200"/>
              <a:ext cx="1219200" cy="381000"/>
            </a:xfrm>
            <a:prstGeom prst="rect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2" name="Group 61"/>
          <p:cNvGrpSpPr/>
          <p:nvPr/>
        </p:nvGrpSpPr>
        <p:grpSpPr>
          <a:xfrm>
            <a:off x="26517600" y="5867400"/>
            <a:ext cx="2971800" cy="381000"/>
            <a:chOff x="27432000" y="4495800"/>
            <a:chExt cx="2971800" cy="381000"/>
          </a:xfrm>
        </p:grpSpPr>
        <p:sp>
          <p:nvSpPr>
            <p:cNvPr id="97" name="TextBox 96"/>
            <p:cNvSpPr txBox="1"/>
            <p:nvPr/>
          </p:nvSpPr>
          <p:spPr>
            <a:xfrm>
              <a:off x="27432000" y="4495800"/>
              <a:ext cx="29718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/>
                <a:t>Inefficient Question</a:t>
              </a:r>
              <a:endParaRPr lang="en-US" sz="1200" dirty="0"/>
            </a:p>
          </p:txBody>
        </p:sp>
        <p:sp>
          <p:nvSpPr>
            <p:cNvPr id="142" name="Rectangle 141"/>
            <p:cNvSpPr/>
            <p:nvPr/>
          </p:nvSpPr>
          <p:spPr>
            <a:xfrm>
              <a:off x="27432000" y="4495800"/>
              <a:ext cx="1524000" cy="381000"/>
            </a:xfrm>
            <a:prstGeom prst="rect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60" name="Straight Connector 59"/>
          <p:cNvCxnSpPr/>
          <p:nvPr/>
        </p:nvCxnSpPr>
        <p:spPr>
          <a:xfrm>
            <a:off x="26212800" y="4419600"/>
            <a:ext cx="0" cy="18288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7" name="TextBox 146"/>
          <p:cNvSpPr txBox="1"/>
          <p:nvPr/>
        </p:nvSpPr>
        <p:spPr>
          <a:xfrm>
            <a:off x="26441400" y="4419600"/>
            <a:ext cx="1524000" cy="13849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S: </a:t>
            </a:r>
            <a:r>
              <a:rPr lang="en-US" sz="1400" i="1" dirty="0" smtClean="0"/>
              <a:t>What type of food?</a:t>
            </a:r>
          </a:p>
          <a:p>
            <a:pPr>
              <a:lnSpc>
                <a:spcPct val="150000"/>
              </a:lnSpc>
            </a:pPr>
            <a:r>
              <a:rPr lang="en-US" sz="1400" dirty="0" smtClean="0"/>
              <a:t>U:</a:t>
            </a:r>
            <a:r>
              <a:rPr lang="en-US" sz="1400" i="1" dirty="0" smtClean="0"/>
              <a:t> Japanese.</a:t>
            </a:r>
            <a:endParaRPr lang="en-US" sz="1400" dirty="0" smtClean="0"/>
          </a:p>
          <a:p>
            <a:pPr>
              <a:lnSpc>
                <a:spcPct val="150000"/>
              </a:lnSpc>
            </a:pPr>
            <a:r>
              <a:rPr lang="en-US" sz="1400" dirty="0" smtClean="0"/>
              <a:t>S: </a:t>
            </a:r>
            <a:r>
              <a:rPr lang="en-US" sz="1400" i="1" dirty="0" smtClean="0"/>
              <a:t>Do you want a </a:t>
            </a:r>
          </a:p>
          <a:p>
            <a:r>
              <a:rPr lang="en-US" sz="1400" i="1" dirty="0" smtClean="0"/>
              <a:t>good drink menu?</a:t>
            </a:r>
            <a:endParaRPr lang="en-US" sz="1400" i="1" dirty="0"/>
          </a:p>
        </p:txBody>
      </p:sp>
      <p:cxnSp>
        <p:nvCxnSpPr>
          <p:cNvPr id="148" name="Straight Connector 147"/>
          <p:cNvCxnSpPr/>
          <p:nvPr/>
        </p:nvCxnSpPr>
        <p:spPr>
          <a:xfrm flipV="1">
            <a:off x="27952714" y="5181600"/>
            <a:ext cx="622286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Connector 148"/>
          <p:cNvCxnSpPr/>
          <p:nvPr/>
        </p:nvCxnSpPr>
        <p:spPr>
          <a:xfrm>
            <a:off x="27876514" y="5562600"/>
            <a:ext cx="774686" cy="76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1" name="TextBox 150"/>
          <p:cNvSpPr txBox="1"/>
          <p:nvPr/>
        </p:nvSpPr>
        <p:spPr>
          <a:xfrm>
            <a:off x="28714714" y="4980801"/>
            <a:ext cx="3651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No</a:t>
            </a:r>
            <a:endParaRPr lang="en-US" sz="1200" dirty="0"/>
          </a:p>
        </p:txBody>
      </p:sp>
      <p:sp>
        <p:nvSpPr>
          <p:cNvPr id="152" name="TextBox 151"/>
          <p:cNvSpPr txBox="1"/>
          <p:nvPr/>
        </p:nvSpPr>
        <p:spPr>
          <a:xfrm>
            <a:off x="28714714" y="5590401"/>
            <a:ext cx="41549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Yes</a:t>
            </a:r>
            <a:endParaRPr lang="en-US" sz="1200" dirty="0"/>
          </a:p>
        </p:txBody>
      </p:sp>
      <p:pic>
        <p:nvPicPr>
          <p:cNvPr id="154" name="Picture 153" descr="YelpScrShtKingWong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13200" y="4876800"/>
            <a:ext cx="416266" cy="457200"/>
          </a:xfrm>
          <a:prstGeom prst="rect">
            <a:avLst/>
          </a:prstGeom>
        </p:spPr>
      </p:pic>
      <p:pic>
        <p:nvPicPr>
          <p:cNvPr id="155" name="Picture 154" descr="YelpScrShtKingWong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65600" y="4876800"/>
            <a:ext cx="416266" cy="457200"/>
          </a:xfrm>
          <a:prstGeom prst="rect">
            <a:avLst/>
          </a:prstGeom>
        </p:spPr>
      </p:pic>
      <p:pic>
        <p:nvPicPr>
          <p:cNvPr id="156" name="Picture 155" descr="YelpScrShtKingWong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18000" y="4876800"/>
            <a:ext cx="416266" cy="457200"/>
          </a:xfrm>
          <a:prstGeom prst="rect">
            <a:avLst/>
          </a:prstGeom>
        </p:spPr>
      </p:pic>
      <p:pic>
        <p:nvPicPr>
          <p:cNvPr id="157" name="Picture 156" descr="YelpScrShtKingWong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84600" y="5486400"/>
            <a:ext cx="416266" cy="457200"/>
          </a:xfrm>
          <a:prstGeom prst="rect">
            <a:avLst/>
          </a:prstGeom>
        </p:spPr>
      </p:pic>
      <p:pic>
        <p:nvPicPr>
          <p:cNvPr id="161" name="Picture 160" descr="YelpScrShtKingWong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37000" y="5486400"/>
            <a:ext cx="416266" cy="457200"/>
          </a:xfrm>
          <a:prstGeom prst="rect">
            <a:avLst/>
          </a:prstGeom>
        </p:spPr>
      </p:pic>
      <p:pic>
        <p:nvPicPr>
          <p:cNvPr id="162" name="Picture 161" descr="YelpScrShtKingWong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0400" y="4876800"/>
            <a:ext cx="416266" cy="457200"/>
          </a:xfrm>
          <a:prstGeom prst="rect">
            <a:avLst/>
          </a:prstGeom>
        </p:spPr>
      </p:pic>
      <p:pic>
        <p:nvPicPr>
          <p:cNvPr id="163" name="Picture 162" descr="YelpScrShtKingWong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87534" y="4876800"/>
            <a:ext cx="416266" cy="457200"/>
          </a:xfrm>
          <a:prstGeom prst="rect">
            <a:avLst/>
          </a:prstGeom>
        </p:spPr>
      </p:pic>
      <p:pic>
        <p:nvPicPr>
          <p:cNvPr id="164" name="Picture 163" descr="YelpScrShtKingWong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39934" y="4876800"/>
            <a:ext cx="416266" cy="457200"/>
          </a:xfrm>
          <a:prstGeom prst="rect">
            <a:avLst/>
          </a:prstGeom>
        </p:spPr>
      </p:pic>
      <p:pic>
        <p:nvPicPr>
          <p:cNvPr id="165" name="Picture 164" descr="YelpScrShtKingWong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92334" y="4876800"/>
            <a:ext cx="416266" cy="457200"/>
          </a:xfrm>
          <a:prstGeom prst="rect">
            <a:avLst/>
          </a:prstGeom>
        </p:spPr>
      </p:pic>
      <p:pic>
        <p:nvPicPr>
          <p:cNvPr id="166" name="Picture 165" descr="YelpScrShtKingWong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44734" y="4876800"/>
            <a:ext cx="416266" cy="457200"/>
          </a:xfrm>
          <a:prstGeom prst="rect">
            <a:avLst/>
          </a:prstGeom>
        </p:spPr>
      </p:pic>
      <p:pic>
        <p:nvPicPr>
          <p:cNvPr id="167" name="Picture 166" descr="YelpScrShtKingWong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7134" y="4876800"/>
            <a:ext cx="416266" cy="457200"/>
          </a:xfrm>
          <a:prstGeom prst="rect">
            <a:avLst/>
          </a:prstGeom>
        </p:spPr>
      </p:pic>
      <p:pic>
        <p:nvPicPr>
          <p:cNvPr id="168" name="Picture 167" descr="YelpScrShtKingWong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49534" y="4876800"/>
            <a:ext cx="416266" cy="457200"/>
          </a:xfrm>
          <a:prstGeom prst="rect">
            <a:avLst/>
          </a:prstGeom>
        </p:spPr>
      </p:pic>
      <p:pic>
        <p:nvPicPr>
          <p:cNvPr id="169" name="Picture 168" descr="YelpScrShtKingWong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01934" y="4876800"/>
            <a:ext cx="416266" cy="457200"/>
          </a:xfrm>
          <a:prstGeom prst="rect">
            <a:avLst/>
          </a:prstGeom>
        </p:spPr>
      </p:pic>
      <p:pic>
        <p:nvPicPr>
          <p:cNvPr id="170" name="Picture 169" descr="YelpScrShtKingWong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89600" y="4876800"/>
            <a:ext cx="416266" cy="457200"/>
          </a:xfrm>
          <a:prstGeom prst="rect">
            <a:avLst/>
          </a:prstGeom>
        </p:spPr>
      </p:pic>
      <p:sp>
        <p:nvSpPr>
          <p:cNvPr id="940" name="TextBox 939"/>
          <p:cNvSpPr txBox="1"/>
          <p:nvPr/>
        </p:nvSpPr>
        <p:spPr>
          <a:xfrm>
            <a:off x="27127200" y="11658600"/>
            <a:ext cx="4419600" cy="28787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E</a:t>
            </a:r>
            <a:r>
              <a:rPr lang="en-US" sz="1400" dirty="0" smtClean="0"/>
              <a:t>valuate Question Generation and Selection using simulated dialogs.</a:t>
            </a:r>
          </a:p>
          <a:p>
            <a:pPr>
              <a:lnSpc>
                <a:spcPct val="140000"/>
              </a:lnSpc>
            </a:pPr>
            <a:r>
              <a:rPr lang="en-US" sz="1400" dirty="0" smtClean="0"/>
              <a:t>Average Recall:  How well does the result set produced by </a:t>
            </a:r>
          </a:p>
          <a:p>
            <a:r>
              <a:rPr lang="en-US" sz="1400" dirty="0" smtClean="0"/>
              <a:t>a dialog match the user’s preferences?</a:t>
            </a:r>
            <a:endParaRPr lang="en-US" sz="1400" dirty="0"/>
          </a:p>
          <a:p>
            <a:pPr>
              <a:lnSpc>
                <a:spcPct val="140000"/>
              </a:lnSpc>
            </a:pPr>
            <a:r>
              <a:rPr lang="en-US" sz="1400" dirty="0" smtClean="0"/>
              <a:t>Key Observations:</a:t>
            </a:r>
            <a:endParaRPr lang="en-US" sz="1400" dirty="0"/>
          </a:p>
          <a:p>
            <a:r>
              <a:rPr lang="en-US" sz="1400" dirty="0" smtClean="0"/>
              <a:t>  </a:t>
            </a:r>
            <a:r>
              <a:rPr lang="en-US" sz="1400" dirty="0" err="1" smtClean="0"/>
              <a:t>i</a:t>
            </a:r>
            <a:r>
              <a:rPr lang="en-US" sz="1400" dirty="0" smtClean="0"/>
              <a:t>)  Information Gain (All, </a:t>
            </a:r>
            <a:r>
              <a:rPr lang="en-US" sz="1400" dirty="0" err="1" smtClean="0"/>
              <a:t>Subcat</a:t>
            </a:r>
            <a:r>
              <a:rPr lang="en-US" sz="1400" dirty="0" smtClean="0"/>
              <a:t>, Yelp) outperforms </a:t>
            </a:r>
          </a:p>
          <a:p>
            <a:r>
              <a:rPr lang="en-US" sz="1400" dirty="0"/>
              <a:t> </a:t>
            </a:r>
            <a:r>
              <a:rPr lang="en-US" sz="1400" dirty="0" smtClean="0"/>
              <a:t>     random question selection (Random).</a:t>
            </a:r>
          </a:p>
          <a:p>
            <a:pPr>
              <a:lnSpc>
                <a:spcPct val="140000"/>
              </a:lnSpc>
            </a:pPr>
            <a:r>
              <a:rPr lang="en-US" sz="1400" dirty="0"/>
              <a:t> </a:t>
            </a:r>
            <a:r>
              <a:rPr lang="en-US" sz="1400" dirty="0" smtClean="0"/>
              <a:t> ii) Cuisine Subcategories (</a:t>
            </a:r>
            <a:r>
              <a:rPr lang="en-US" sz="1400" dirty="0" err="1" smtClean="0"/>
              <a:t>Subcat</a:t>
            </a:r>
            <a:r>
              <a:rPr lang="en-US" sz="1400" dirty="0" smtClean="0"/>
              <a:t>) boost recall in shorter </a:t>
            </a:r>
          </a:p>
          <a:p>
            <a:r>
              <a:rPr lang="en-US" sz="1400" dirty="0"/>
              <a:t> </a:t>
            </a:r>
            <a:r>
              <a:rPr lang="en-US" sz="1400" dirty="0" smtClean="0"/>
              <a:t>      dialogs.</a:t>
            </a:r>
            <a:endParaRPr lang="en-US" sz="1400" dirty="0"/>
          </a:p>
          <a:p>
            <a:pPr>
              <a:lnSpc>
                <a:spcPct val="140000"/>
              </a:lnSpc>
            </a:pPr>
            <a:r>
              <a:rPr lang="en-US" sz="1400" dirty="0" smtClean="0"/>
              <a:t>  iii) Adding Sentiment Aspects (All) improves longer </a:t>
            </a:r>
          </a:p>
          <a:p>
            <a:r>
              <a:rPr lang="en-US" sz="1400" dirty="0"/>
              <a:t> </a:t>
            </a:r>
            <a:r>
              <a:rPr lang="en-US" sz="1400" dirty="0" smtClean="0"/>
              <a:t>      dialogs. </a:t>
            </a:r>
          </a:p>
        </p:txBody>
      </p:sp>
      <p:pic>
        <p:nvPicPr>
          <p:cNvPr id="2" name="Picture 1" descr="aveRecallShort (1).pdf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45600" y="11353800"/>
            <a:ext cx="4724400" cy="3301023"/>
          </a:xfrm>
          <a:prstGeom prst="rect">
            <a:avLst/>
          </a:prstGeom>
        </p:spPr>
      </p:pic>
      <p:pic>
        <p:nvPicPr>
          <p:cNvPr id="19" name="Picture 18" descr="ThinkingMan2.p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0" y="6261100"/>
            <a:ext cx="2454898" cy="1905000"/>
          </a:xfrm>
          <a:prstGeom prst="rect">
            <a:avLst/>
          </a:prstGeom>
        </p:spPr>
      </p:pic>
      <p:sp>
        <p:nvSpPr>
          <p:cNvPr id="143" name="Text Box 1560"/>
          <p:cNvSpPr txBox="1">
            <a:spLocks noChangeArrowheads="1"/>
          </p:cNvSpPr>
          <p:nvPr/>
        </p:nvSpPr>
        <p:spPr bwMode="auto">
          <a:xfrm>
            <a:off x="10363200" y="8458200"/>
            <a:ext cx="185403" cy="300736"/>
          </a:xfrm>
          <a:prstGeom prst="rect">
            <a:avLst/>
          </a:prstGeom>
          <a:solidFill>
            <a:srgbClr val="FFCC99"/>
          </a:solidFill>
          <a:ln w="9525">
            <a:solidFill>
              <a:srgbClr val="993300"/>
            </a:solidFill>
            <a:miter lim="800000"/>
            <a:headEnd/>
            <a:tailEnd/>
          </a:ln>
        </p:spPr>
        <p:txBody>
          <a:bodyPr wrap="square" lIns="69227" tIns="34614" rIns="69227" bIns="34614" anchorCtr="1">
            <a:spAutoFit/>
          </a:bodyPr>
          <a:lstStyle/>
          <a:p>
            <a:pPr algn="ctr" defTabSz="2200933">
              <a:spcBef>
                <a:spcPct val="50000"/>
              </a:spcBef>
            </a:pPr>
            <a:r>
              <a:rPr lang="en-US" sz="1500" b="1" dirty="0" smtClean="0"/>
              <a:t>5</a:t>
            </a:r>
            <a:endParaRPr lang="en-US" sz="1500" b="1" dirty="0"/>
          </a:p>
        </p:txBody>
      </p:sp>
      <p:sp>
        <p:nvSpPr>
          <p:cNvPr id="21" name="Rectangle 20"/>
          <p:cNvSpPr/>
          <p:nvPr/>
        </p:nvSpPr>
        <p:spPr>
          <a:xfrm>
            <a:off x="27965400" y="3429000"/>
            <a:ext cx="3276600" cy="6858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chemeClr val="tx1"/>
              </a:solidFill>
            </a:endParaRPr>
          </a:p>
          <a:p>
            <a:pPr algn="ctr"/>
            <a:endParaRPr lang="en-US" sz="1000" dirty="0" smtClean="0">
              <a:solidFill>
                <a:schemeClr val="tx1"/>
              </a:solidFill>
            </a:endParaRPr>
          </a:p>
        </p:txBody>
      </p:sp>
      <p:sp>
        <p:nvSpPr>
          <p:cNvPr id="928" name="TextBox 927"/>
          <p:cNvSpPr txBox="1"/>
          <p:nvPr/>
        </p:nvSpPr>
        <p:spPr>
          <a:xfrm>
            <a:off x="28117800" y="3505200"/>
            <a:ext cx="314901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err="1"/>
              <a:t>Infogain</a:t>
            </a:r>
            <a:r>
              <a:rPr lang="en-US" sz="1400" dirty="0"/>
              <a:t>( question ) = </a:t>
            </a:r>
          </a:p>
          <a:p>
            <a:pPr algn="ctr"/>
            <a:r>
              <a:rPr lang="en-US" sz="1400" dirty="0" smtClean="0"/>
              <a:t>         </a:t>
            </a:r>
            <a:r>
              <a:rPr lang="en-US" sz="1400" dirty="0" smtClean="0"/>
              <a:t>-</a:t>
            </a:r>
            <a:r>
              <a:rPr lang="en-US" sz="1400" dirty="0" err="1" smtClean="0">
                <a:latin typeface="Cambria Math"/>
                <a:cs typeface="Cambria Math"/>
              </a:rPr>
              <a:t>Σ</a:t>
            </a:r>
            <a:r>
              <a:rPr lang="en-US" sz="1400" baseline="-25000" dirty="0" err="1" smtClean="0"/>
              <a:t>answers</a:t>
            </a:r>
            <a:r>
              <a:rPr lang="en-US" sz="1400" dirty="0" smtClean="0"/>
              <a:t> </a:t>
            </a:r>
            <a:r>
              <a:rPr lang="en-US" sz="1400" i="1" dirty="0"/>
              <a:t>p</a:t>
            </a:r>
            <a:r>
              <a:rPr lang="en-US" sz="1400" dirty="0"/>
              <a:t>( answer ) log </a:t>
            </a:r>
            <a:r>
              <a:rPr lang="en-US" sz="1400" i="1" dirty="0"/>
              <a:t>p</a:t>
            </a:r>
            <a:r>
              <a:rPr lang="en-US" sz="1400" dirty="0"/>
              <a:t>( answer )</a:t>
            </a:r>
          </a:p>
          <a:p>
            <a:endParaRPr lang="en-US" sz="1400" dirty="0"/>
          </a:p>
        </p:txBody>
      </p:sp>
      <p:sp>
        <p:nvSpPr>
          <p:cNvPr id="930" name="TextBox 929"/>
          <p:cNvSpPr txBox="1"/>
          <p:nvPr/>
        </p:nvSpPr>
        <p:spPr>
          <a:xfrm>
            <a:off x="22174200" y="7315200"/>
            <a:ext cx="3124200" cy="32767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Q: What kind of place do </a:t>
            </a:r>
          </a:p>
          <a:p>
            <a:r>
              <a:rPr lang="en-US" sz="1600" dirty="0" smtClean="0"/>
              <a:t>      you want?</a:t>
            </a:r>
          </a:p>
          <a:p>
            <a:pPr>
              <a:lnSpc>
                <a:spcPct val="140000"/>
              </a:lnSpc>
            </a:pPr>
            <a:r>
              <a:rPr lang="en-US" sz="1600" dirty="0" smtClean="0"/>
              <a:t>A: American.</a:t>
            </a:r>
          </a:p>
          <a:p>
            <a:pPr>
              <a:lnSpc>
                <a:spcPct val="140000"/>
              </a:lnSpc>
            </a:pPr>
            <a:r>
              <a:rPr lang="en-US" sz="1600" dirty="0" smtClean="0"/>
              <a:t>Q: What kind of American do 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you want: bar, bistro,  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standard, burgers, brew  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pub, or brunch?</a:t>
            </a:r>
          </a:p>
          <a:p>
            <a:pPr>
              <a:lnSpc>
                <a:spcPct val="140000"/>
              </a:lnSpc>
            </a:pPr>
            <a:r>
              <a:rPr lang="en-US" sz="1600" dirty="0" smtClean="0"/>
              <a:t>A: Bistro.</a:t>
            </a:r>
          </a:p>
          <a:p>
            <a:pPr>
              <a:lnSpc>
                <a:spcPct val="140000"/>
              </a:lnSpc>
            </a:pPr>
            <a:r>
              <a:rPr lang="en-US" sz="1600" dirty="0" smtClean="0"/>
              <a:t>Q: Do you want a place with a 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good patio.</a:t>
            </a:r>
          </a:p>
          <a:p>
            <a:pPr>
              <a:lnSpc>
                <a:spcPct val="140000"/>
              </a:lnSpc>
            </a:pPr>
            <a:r>
              <a:rPr lang="en-US" sz="1600" dirty="0" smtClean="0"/>
              <a:t>A: Yes.</a:t>
            </a:r>
            <a:endParaRPr lang="en-US" sz="1600" dirty="0"/>
          </a:p>
        </p:txBody>
      </p:sp>
      <p:sp>
        <p:nvSpPr>
          <p:cNvPr id="150" name="TextBox 149"/>
          <p:cNvSpPr txBox="1"/>
          <p:nvPr/>
        </p:nvSpPr>
        <p:spPr>
          <a:xfrm>
            <a:off x="25450800" y="7297385"/>
            <a:ext cx="3124200" cy="35230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Q: What kind of place do you 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want?</a:t>
            </a:r>
          </a:p>
          <a:p>
            <a:pPr>
              <a:lnSpc>
                <a:spcPct val="140000"/>
              </a:lnSpc>
            </a:pPr>
            <a:r>
              <a:rPr lang="en-US" sz="1600" dirty="0" smtClean="0"/>
              <a:t>A: Chinese.</a:t>
            </a:r>
          </a:p>
          <a:p>
            <a:pPr>
              <a:lnSpc>
                <a:spcPct val="140000"/>
              </a:lnSpc>
            </a:pPr>
            <a:r>
              <a:rPr lang="en-US" sz="1600" dirty="0" smtClean="0"/>
              <a:t>Q: What kind of Chinese place 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do you want: buffet, dim 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sum, noodles, pan Asian, 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Panda Express, sit down, or 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veggie?</a:t>
            </a:r>
          </a:p>
          <a:p>
            <a:pPr>
              <a:lnSpc>
                <a:spcPct val="140000"/>
              </a:lnSpc>
            </a:pPr>
            <a:r>
              <a:rPr lang="en-US" sz="1600" dirty="0" smtClean="0"/>
              <a:t>A: </a:t>
            </a:r>
            <a:r>
              <a:rPr lang="en-US" sz="1600" dirty="0"/>
              <a:t>S</a:t>
            </a:r>
            <a:r>
              <a:rPr lang="en-US" sz="1600" dirty="0" smtClean="0"/>
              <a:t>it down.</a:t>
            </a:r>
          </a:p>
          <a:p>
            <a:pPr>
              <a:lnSpc>
                <a:spcPct val="140000"/>
              </a:lnSpc>
            </a:pPr>
            <a:r>
              <a:rPr lang="en-US" sz="1600" dirty="0" smtClean="0"/>
              <a:t>Q: Do you want a place with a 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good lunch special?</a:t>
            </a:r>
          </a:p>
          <a:p>
            <a:pPr>
              <a:lnSpc>
                <a:spcPct val="140000"/>
              </a:lnSpc>
            </a:pPr>
            <a:r>
              <a:rPr lang="en-US" sz="1600" dirty="0" smtClean="0"/>
              <a:t>A: Yes.</a:t>
            </a:r>
            <a:endParaRPr lang="en-US" sz="1600" dirty="0"/>
          </a:p>
        </p:txBody>
      </p:sp>
      <p:sp>
        <p:nvSpPr>
          <p:cNvPr id="153" name="TextBox 152"/>
          <p:cNvSpPr txBox="1"/>
          <p:nvPr/>
        </p:nvSpPr>
        <p:spPr>
          <a:xfrm>
            <a:off x="28651200" y="7315200"/>
            <a:ext cx="2971800" cy="31290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Q: What kind of place do you 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want?</a:t>
            </a:r>
          </a:p>
          <a:p>
            <a:pPr>
              <a:lnSpc>
                <a:spcPct val="140000"/>
              </a:lnSpc>
            </a:pPr>
            <a:r>
              <a:rPr lang="en-US" sz="1600" dirty="0" smtClean="0"/>
              <a:t>A: Mexican.</a:t>
            </a:r>
          </a:p>
          <a:p>
            <a:pPr>
              <a:lnSpc>
                <a:spcPct val="140000"/>
              </a:lnSpc>
            </a:pPr>
            <a:r>
              <a:rPr lang="en-US" sz="1600" dirty="0" smtClean="0"/>
              <a:t>Q: What kind of Mexican place do 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you want: dinner, </a:t>
            </a:r>
            <a:r>
              <a:rPr lang="en-US" sz="1600" dirty="0" err="1" smtClean="0"/>
              <a:t>taqueria</a:t>
            </a:r>
            <a:r>
              <a:rPr lang="en-US" sz="1600" dirty="0" smtClean="0"/>
              <a:t>, 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margarita bar, or </a:t>
            </a:r>
            <a:r>
              <a:rPr lang="en-US" sz="1600" dirty="0" err="1" smtClean="0"/>
              <a:t>tortas</a:t>
            </a:r>
            <a:r>
              <a:rPr lang="en-US" sz="1600" dirty="0" smtClean="0"/>
              <a:t>?</a:t>
            </a:r>
          </a:p>
          <a:p>
            <a:pPr>
              <a:lnSpc>
                <a:spcPct val="140000"/>
              </a:lnSpc>
            </a:pPr>
            <a:r>
              <a:rPr lang="en-US" sz="1600" dirty="0" smtClean="0"/>
              <a:t>A: Margarita bar.</a:t>
            </a:r>
          </a:p>
          <a:p>
            <a:pPr>
              <a:lnSpc>
                <a:spcPct val="140000"/>
              </a:lnSpc>
            </a:pPr>
            <a:r>
              <a:rPr lang="en-US" sz="1600" dirty="0" smtClean="0"/>
              <a:t>Q: Do you want a place with a 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good patio.</a:t>
            </a:r>
          </a:p>
          <a:p>
            <a:pPr>
              <a:lnSpc>
                <a:spcPct val="140000"/>
              </a:lnSpc>
            </a:pPr>
            <a:r>
              <a:rPr lang="en-US" sz="1600" dirty="0" smtClean="0"/>
              <a:t>A: Yes.</a:t>
            </a:r>
            <a:endParaRPr lang="en-US" sz="1600" dirty="0"/>
          </a:p>
        </p:txBody>
      </p:sp>
      <p:cxnSp>
        <p:nvCxnSpPr>
          <p:cNvPr id="158" name="Straight Connector 157"/>
          <p:cNvCxnSpPr/>
          <p:nvPr/>
        </p:nvCxnSpPr>
        <p:spPr>
          <a:xfrm>
            <a:off x="24993600" y="7391400"/>
            <a:ext cx="0" cy="3276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9" name="Straight Connector 158"/>
          <p:cNvCxnSpPr/>
          <p:nvPr/>
        </p:nvCxnSpPr>
        <p:spPr>
          <a:xfrm>
            <a:off x="28422600" y="7391400"/>
            <a:ext cx="0" cy="3276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33" name="Picture 932"/>
          <p:cNvPicPr>
            <a:picLocks noChangeAspect="1"/>
          </p:cNvPicPr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sharpenSoften amount="100000"/>
                    </a14:imgEffect>
                    <a14:imgEffect>
                      <a14:colorTemperature colorTemp="7370"/>
                    </a14:imgEffect>
                    <a14:imgEffect>
                      <a14:saturation sat="91000"/>
                    </a14:imgEffect>
                    <a14:imgEffect>
                      <a14:brightnessContrast bright="-7000" contrast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4550318" y="3429000"/>
            <a:ext cx="6709482" cy="4114800"/>
          </a:xfrm>
          <a:prstGeom prst="rect">
            <a:avLst/>
          </a:prstGeom>
        </p:spPr>
      </p:pic>
      <p:cxnSp>
        <p:nvCxnSpPr>
          <p:cNvPr id="944" name="Straight Connector 943"/>
          <p:cNvCxnSpPr/>
          <p:nvPr/>
        </p:nvCxnSpPr>
        <p:spPr>
          <a:xfrm>
            <a:off x="16306800" y="11811000"/>
            <a:ext cx="4800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946" name="Table 9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3758368"/>
              </p:ext>
            </p:extLst>
          </p:nvPr>
        </p:nvGraphicFramePr>
        <p:xfrm>
          <a:off x="16306800" y="12420600"/>
          <a:ext cx="4800600" cy="2438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800600"/>
              </a:tblGrid>
              <a:tr h="2438400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Chinese:</a:t>
                      </a:r>
                    </a:p>
                    <a:p>
                      <a:r>
                        <a:rPr lang="en-US" sz="1400" b="0" baseline="0" dirty="0" smtClean="0"/>
                        <a:t>    +beef   +egg roll    +sour soup    +orange chicken    +noodles    </a:t>
                      </a:r>
                    </a:p>
                    <a:p>
                      <a:r>
                        <a:rPr lang="en-US" sz="1400" b="0" baseline="0" dirty="0" smtClean="0"/>
                        <a:t>    +crab puff    +egg drop soup    +dim sum    +fried rice</a:t>
                      </a:r>
                    </a:p>
                    <a:p>
                      <a:r>
                        <a:rPr lang="en-US" sz="1400" b="1" baseline="0" dirty="0" smtClean="0"/>
                        <a:t>Japanese:</a:t>
                      </a:r>
                    </a:p>
                    <a:p>
                      <a:r>
                        <a:rPr lang="en-US" sz="1400" b="1" baseline="0" dirty="0" smtClean="0"/>
                        <a:t>    </a:t>
                      </a:r>
                      <a:r>
                        <a:rPr lang="en-US" sz="1400" b="0" baseline="0" dirty="0" smtClean="0"/>
                        <a:t>+rolls    +sushi rolls    +wasabi    +sushi bar    +salmon    </a:t>
                      </a:r>
                    </a:p>
                    <a:p>
                      <a:r>
                        <a:rPr lang="en-US" sz="1400" b="0" baseline="0" dirty="0" smtClean="0"/>
                        <a:t>    +chicken </a:t>
                      </a:r>
                      <a:r>
                        <a:rPr lang="en-US" sz="1400" b="0" baseline="0" dirty="0" err="1" smtClean="0"/>
                        <a:t>katsu</a:t>
                      </a:r>
                      <a:r>
                        <a:rPr lang="en-US" sz="1400" b="0" baseline="0" dirty="0" smtClean="0"/>
                        <a:t>    +crunch    +green tea    +sake selection</a:t>
                      </a:r>
                    </a:p>
                    <a:p>
                      <a:r>
                        <a:rPr lang="en-US" sz="1400" b="0" baseline="0" dirty="0" smtClean="0"/>
                        <a:t>    +oysters    +drink menu    +sushi selection    +quality</a:t>
                      </a:r>
                    </a:p>
                    <a:p>
                      <a:r>
                        <a:rPr lang="en-US" sz="1400" b="1" baseline="0" dirty="0" smtClean="0"/>
                        <a:t>Mexican:</a:t>
                      </a:r>
                    </a:p>
                    <a:p>
                      <a:r>
                        <a:rPr lang="en-US" sz="1400" b="1" baseline="0" dirty="0" smtClean="0"/>
                        <a:t>    </a:t>
                      </a:r>
                      <a:r>
                        <a:rPr lang="en-US" sz="1400" b="0" baseline="0" dirty="0" smtClean="0"/>
                        <a:t>+salsa bar    +burritos    +fish tacos    +guacamole    </a:t>
                      </a:r>
                    </a:p>
                    <a:p>
                      <a:r>
                        <a:rPr lang="en-US" sz="1400" b="0" baseline="0" dirty="0" smtClean="0"/>
                        <a:t>    +enchiladas    +hot sauce    + carne </a:t>
                      </a:r>
                      <a:r>
                        <a:rPr lang="en-US" sz="1400" b="0" baseline="0" dirty="0" err="1" smtClean="0"/>
                        <a:t>asade</a:t>
                      </a:r>
                      <a:r>
                        <a:rPr lang="en-US" sz="1400" b="0" baseline="0" dirty="0" smtClean="0"/>
                        <a:t>    +</a:t>
                      </a:r>
                      <a:r>
                        <a:rPr lang="en-US" sz="1400" b="0" baseline="0" dirty="0" err="1" smtClean="0"/>
                        <a:t>horchata</a:t>
                      </a:r>
                      <a:endParaRPr lang="en-US" sz="1400" b="0" baseline="0" dirty="0" smtClean="0"/>
                    </a:p>
                    <a:p>
                      <a:r>
                        <a:rPr lang="en-US" sz="1400" b="0" baseline="0" dirty="0" smtClean="0"/>
                        <a:t>    +breakfast burritos    +green salsa    +tortillas    +quesadillas</a:t>
                      </a:r>
                      <a:endParaRPr lang="en-US" sz="14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47" name="TextBox 946"/>
          <p:cNvSpPr txBox="1"/>
          <p:nvPr/>
        </p:nvSpPr>
        <p:spPr>
          <a:xfrm>
            <a:off x="21564600" y="14733501"/>
            <a:ext cx="10134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Thanks to the anonymous reviewers and the Stan- ford NLP group for helpful suggestions. The </a:t>
            </a:r>
            <a:r>
              <a:rPr lang="en-US" sz="1000" dirty="0" smtClean="0"/>
              <a:t>authors </a:t>
            </a:r>
            <a:r>
              <a:rPr lang="en-US" sz="1000" dirty="0"/>
              <a:t>also gratefully acknowledge the support of the Nuance Foundation, the Defense Advanced Research Projects Agency (DARPA) Deep </a:t>
            </a:r>
            <a:r>
              <a:rPr lang="en-US" sz="1000" dirty="0" smtClean="0"/>
              <a:t>Exploration </a:t>
            </a:r>
            <a:r>
              <a:rPr lang="en-US" sz="1000" dirty="0"/>
              <a:t>and Filtering of Text (DEFT) Program </a:t>
            </a:r>
            <a:r>
              <a:rPr lang="en-US" sz="1000" dirty="0" smtClean="0"/>
              <a:t>under </a:t>
            </a:r>
            <a:r>
              <a:rPr lang="en-US" sz="1000" dirty="0"/>
              <a:t>Air Force Research Laboratory (AFRL) prime contract no. FA8750-13-2-0040, ONR grants N00014-10-1-0109 and N00014-13-1-0287 and ARO grant W911NF-07-1-0216, and the Center for Advanced Study in the Behavioral Sciences. </a:t>
            </a:r>
          </a:p>
          <a:p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3712219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asd&#10;&#10;&#10;\end{document}"/>
  <p:tag name="IGUANATEXSIZE" val="2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4110</TotalTime>
  <Words>1271</Words>
  <Application>Microsoft Macintosh PowerPoint</Application>
  <PresentationFormat>Custom</PresentationFormat>
  <Paragraphs>204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Jiquan Ngiam</dc:creator>
  <cp:lastModifiedBy>Kevin</cp:lastModifiedBy>
  <cp:revision>211</cp:revision>
  <cp:lastPrinted>2013-07-30T08:30:55Z</cp:lastPrinted>
  <dcterms:created xsi:type="dcterms:W3CDTF">2011-06-15T19:23:23Z</dcterms:created>
  <dcterms:modified xsi:type="dcterms:W3CDTF">2013-07-30T17:20:58Z</dcterms:modified>
</cp:coreProperties>
</file>