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01" d="100"/>
          <a:sy n="101" d="100"/>
        </p:scale>
        <p:origin x="-96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6F5AB4-A166-1840-A4A7-72B5EF9D3D59}" type="datetimeFigureOut">
              <a:rPr lang="en-US" smtClean="0"/>
              <a:pPr/>
              <a:t>10/22/10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03AA12-45AC-AD43-A59D-CBAAD179BE7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Distant Supervision for Knowledge Base Population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Mihai Surdeanu, David </a:t>
            </a:r>
            <a:r>
              <a:rPr lang="en-US" dirty="0" err="1" smtClean="0"/>
              <a:t>McClosky</a:t>
            </a:r>
            <a:r>
              <a:rPr lang="en-US" dirty="0" smtClean="0"/>
              <a:t>, John Bauer, Julie </a:t>
            </a:r>
            <a:r>
              <a:rPr lang="en-US" dirty="0" err="1" smtClean="0"/>
              <a:t>Tibshirani</a:t>
            </a:r>
            <a:r>
              <a:rPr lang="en-US" dirty="0" smtClean="0"/>
              <a:t>, Angel Chang, </a:t>
            </a:r>
            <a:r>
              <a:rPr lang="en-US" dirty="0" err="1" smtClean="0"/>
              <a:t>Valentin</a:t>
            </a:r>
            <a:r>
              <a:rPr lang="en-US" dirty="0" smtClean="0"/>
              <a:t> Spitkovsky, Christopher Manning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Definition and Approach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We took part in TAC KBP 2010 this year (both tasks)</a:t>
            </a:r>
          </a:p>
          <a:p>
            <a:r>
              <a:rPr lang="en-US" dirty="0" smtClean="0"/>
              <a:t>Slot filling task: learning a pre-defined set of relations and attributes for target entities based on documents in a collection</a:t>
            </a:r>
          </a:p>
          <a:p>
            <a:pPr lvl="1"/>
            <a:r>
              <a:rPr lang="en-US" dirty="0" smtClean="0"/>
              <a:t>“Warren Buffett began studying at the </a:t>
            </a:r>
            <a:r>
              <a:rPr lang="en-US" dirty="0" err="1" smtClean="0"/>
              <a:t>Warton</a:t>
            </a:r>
            <a:r>
              <a:rPr lang="en-US" dirty="0" smtClean="0"/>
              <a:t> School of Finance at the University of Pennsylvania, but transferred to the University of Nebraska where he graduated.”</a:t>
            </a:r>
          </a:p>
          <a:p>
            <a:pPr lvl="2"/>
            <a:r>
              <a:rPr lang="en-US" sz="1600" dirty="0" smtClean="0"/>
              <a:t>(</a:t>
            </a:r>
            <a:r>
              <a:rPr lang="en-US" sz="1600" dirty="0" err="1" smtClean="0"/>
              <a:t>per:schools_attended</a:t>
            </a:r>
            <a:r>
              <a:rPr lang="en-US" sz="1600" dirty="0" smtClean="0"/>
              <a:t>, Warren Buffett, University of Pennsylvania)</a:t>
            </a:r>
          </a:p>
          <a:p>
            <a:pPr lvl="2"/>
            <a:r>
              <a:rPr lang="en-US" dirty="0" smtClean="0"/>
              <a:t>(</a:t>
            </a:r>
            <a:r>
              <a:rPr lang="en-US" dirty="0" err="1" smtClean="0"/>
              <a:t>per:schools_attended</a:t>
            </a:r>
            <a:r>
              <a:rPr lang="en-US" dirty="0" smtClean="0"/>
              <a:t>, Warren Buffett, University of Nebraska</a:t>
            </a:r>
          </a:p>
          <a:p>
            <a:r>
              <a:rPr lang="en-US" dirty="0" smtClean="0"/>
              <a:t>Distant supervision approach: generate training data automatically from Wikipedia </a:t>
            </a:r>
            <a:r>
              <a:rPr lang="en-US" dirty="0" err="1" smtClean="0"/>
              <a:t>infoboxes</a:t>
            </a:r>
            <a:endParaRPr lang="en-US" dirty="0" smtClean="0"/>
          </a:p>
          <a:p>
            <a:pPr lvl="2"/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6" name="Straight Connector 45"/>
          <p:cNvCxnSpPr/>
          <p:nvPr/>
        </p:nvCxnSpPr>
        <p:spPr>
          <a:xfrm rot="16200000" flipH="1">
            <a:off x="2464061" y="3143714"/>
            <a:ext cx="5633526" cy="10058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Bent Arrow 38"/>
          <p:cNvSpPr/>
          <p:nvPr/>
        </p:nvSpPr>
        <p:spPr bwMode="auto">
          <a:xfrm>
            <a:off x="609600" y="2810992"/>
            <a:ext cx="4953000" cy="792480"/>
          </a:xfrm>
          <a:prstGeom prst="bentArrow">
            <a:avLst>
              <a:gd name="adj1" fmla="val 25000"/>
              <a:gd name="adj2" fmla="val 35984"/>
              <a:gd name="adj3" fmla="val 30720"/>
              <a:gd name="adj4" fmla="val 31164"/>
            </a:avLst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4" name="Rounded Rectangle 33"/>
          <p:cNvSpPr/>
          <p:nvPr/>
        </p:nvSpPr>
        <p:spPr bwMode="auto">
          <a:xfrm>
            <a:off x="5577527" y="4563592"/>
            <a:ext cx="3276600" cy="3810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3" name="Rounded Rectangle 32"/>
          <p:cNvSpPr/>
          <p:nvPr/>
        </p:nvSpPr>
        <p:spPr bwMode="auto">
          <a:xfrm>
            <a:off x="5577527" y="3725392"/>
            <a:ext cx="3276600" cy="3810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2" name="Rounded Rectangle 31"/>
          <p:cNvSpPr/>
          <p:nvPr/>
        </p:nvSpPr>
        <p:spPr bwMode="auto">
          <a:xfrm>
            <a:off x="5577527" y="2887192"/>
            <a:ext cx="3276600" cy="3810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1" name="Rounded Rectangle 30"/>
          <p:cNvSpPr/>
          <p:nvPr/>
        </p:nvSpPr>
        <p:spPr bwMode="auto">
          <a:xfrm>
            <a:off x="152400" y="3649192"/>
            <a:ext cx="1219200" cy="10668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28" name="Rounded Rectangle 27"/>
          <p:cNvSpPr/>
          <p:nvPr/>
        </p:nvSpPr>
        <p:spPr bwMode="auto">
          <a:xfrm>
            <a:off x="5577527" y="982192"/>
            <a:ext cx="3276600" cy="3810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0" name="Rounded Rectangle 29"/>
          <p:cNvSpPr/>
          <p:nvPr/>
        </p:nvSpPr>
        <p:spPr bwMode="auto">
          <a:xfrm>
            <a:off x="5577527" y="1820392"/>
            <a:ext cx="3276600" cy="6096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27" name="Rounded Rectangle 26"/>
          <p:cNvSpPr/>
          <p:nvPr/>
        </p:nvSpPr>
        <p:spPr bwMode="auto">
          <a:xfrm>
            <a:off x="1981200" y="4792192"/>
            <a:ext cx="2971800" cy="3810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23" name="Rounded Rectangle 22"/>
          <p:cNvSpPr/>
          <p:nvPr/>
        </p:nvSpPr>
        <p:spPr bwMode="auto">
          <a:xfrm>
            <a:off x="1981200" y="3953992"/>
            <a:ext cx="2971800" cy="3810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22" name="Rounded Rectangle 21"/>
          <p:cNvSpPr/>
          <p:nvPr/>
        </p:nvSpPr>
        <p:spPr bwMode="auto">
          <a:xfrm>
            <a:off x="1981200" y="2887192"/>
            <a:ext cx="2971800" cy="6096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18" name="Rounded Rectangle 17"/>
          <p:cNvSpPr/>
          <p:nvPr/>
        </p:nvSpPr>
        <p:spPr bwMode="auto">
          <a:xfrm>
            <a:off x="1981200" y="982192"/>
            <a:ext cx="2971800" cy="3810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16" name="Rounded Rectangle 15"/>
          <p:cNvSpPr/>
          <p:nvPr/>
        </p:nvSpPr>
        <p:spPr bwMode="auto">
          <a:xfrm>
            <a:off x="1981200" y="1820392"/>
            <a:ext cx="2971800" cy="609600"/>
          </a:xfrm>
          <a:prstGeom prst="roundRect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2895600" y="982192"/>
            <a:ext cx="118844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err="1" smtClean="0"/>
              <a:t>Infobox</a:t>
            </a:r>
            <a:r>
              <a:rPr lang="en-US" sz="1600" dirty="0" smtClean="0"/>
              <a:t> KB </a:t>
            </a:r>
            <a:endParaRPr lang="en-US" sz="1600" dirty="0"/>
          </a:p>
        </p:txBody>
      </p:sp>
      <p:sp>
        <p:nvSpPr>
          <p:cNvPr id="6" name="TextBox 5"/>
          <p:cNvSpPr txBox="1"/>
          <p:nvPr/>
        </p:nvSpPr>
        <p:spPr>
          <a:xfrm>
            <a:off x="1981200" y="1820392"/>
            <a:ext cx="3009358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Map </a:t>
            </a:r>
            <a:r>
              <a:rPr lang="en-US" sz="1600" dirty="0" err="1" smtClean="0"/>
              <a:t>infobox</a:t>
            </a:r>
            <a:r>
              <a:rPr lang="en-US" sz="1600" dirty="0" smtClean="0"/>
              <a:t> fields to KBP slots</a:t>
            </a:r>
          </a:p>
          <a:p>
            <a:r>
              <a:rPr lang="en-US" sz="1600" dirty="0" smtClean="0"/>
              <a:t>(one to many mapping)</a:t>
            </a:r>
            <a:endParaRPr lang="en-US" sz="1600" dirty="0"/>
          </a:p>
        </p:txBody>
      </p:sp>
      <p:sp>
        <p:nvSpPr>
          <p:cNvPr id="7" name="TextBox 6"/>
          <p:cNvSpPr txBox="1"/>
          <p:nvPr/>
        </p:nvSpPr>
        <p:spPr>
          <a:xfrm>
            <a:off x="1981200" y="2887192"/>
            <a:ext cx="3018775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IR: find relevant sentences</a:t>
            </a:r>
          </a:p>
          <a:p>
            <a:r>
              <a:rPr lang="en-US" sz="1600" dirty="0" smtClean="0"/>
              <a:t>Query: entity name + slot value</a:t>
            </a:r>
            <a:endParaRPr lang="en-US" sz="1600" dirty="0"/>
          </a:p>
        </p:txBody>
      </p:sp>
      <p:sp>
        <p:nvSpPr>
          <p:cNvPr id="8" name="TextBox 7"/>
          <p:cNvSpPr txBox="1"/>
          <p:nvPr/>
        </p:nvSpPr>
        <p:spPr>
          <a:xfrm>
            <a:off x="2261980" y="3953992"/>
            <a:ext cx="235192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Extract +/- slot candidates</a:t>
            </a:r>
            <a:endParaRPr lang="en-US" sz="1600" dirty="0"/>
          </a:p>
        </p:txBody>
      </p:sp>
      <p:sp>
        <p:nvSpPr>
          <p:cNvPr id="9" name="TextBox 8"/>
          <p:cNvSpPr txBox="1"/>
          <p:nvPr/>
        </p:nvSpPr>
        <p:spPr>
          <a:xfrm>
            <a:off x="2362200" y="4792192"/>
            <a:ext cx="245732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Train multiclass classifier</a:t>
            </a:r>
            <a:endParaRPr lang="en-US" sz="1600" dirty="0"/>
          </a:p>
        </p:txBody>
      </p:sp>
      <p:sp>
        <p:nvSpPr>
          <p:cNvPr id="10" name="TextBox 9"/>
          <p:cNvSpPr txBox="1"/>
          <p:nvPr/>
        </p:nvSpPr>
        <p:spPr>
          <a:xfrm>
            <a:off x="152400" y="3649192"/>
            <a:ext cx="1268296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Map KBP </a:t>
            </a:r>
          </a:p>
          <a:p>
            <a:r>
              <a:rPr lang="en-US" sz="1600" dirty="0" smtClean="0"/>
              <a:t>slots to </a:t>
            </a:r>
          </a:p>
          <a:p>
            <a:r>
              <a:rPr lang="en-US" sz="1600" dirty="0" smtClean="0"/>
              <a:t>fine-grained</a:t>
            </a:r>
          </a:p>
          <a:p>
            <a:r>
              <a:rPr lang="en-US" sz="1600" dirty="0" smtClean="0"/>
              <a:t>NE labels</a:t>
            </a:r>
            <a:endParaRPr lang="en-US" sz="1600" dirty="0"/>
          </a:p>
        </p:txBody>
      </p:sp>
      <p:sp>
        <p:nvSpPr>
          <p:cNvPr id="11" name="TextBox 10"/>
          <p:cNvSpPr txBox="1"/>
          <p:nvPr/>
        </p:nvSpPr>
        <p:spPr>
          <a:xfrm>
            <a:off x="6060430" y="982192"/>
            <a:ext cx="23364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KBP query: entity name</a:t>
            </a:r>
            <a:endParaRPr lang="en-US" sz="1600" dirty="0"/>
          </a:p>
        </p:txBody>
      </p:sp>
      <p:sp>
        <p:nvSpPr>
          <p:cNvPr id="12" name="TextBox 11"/>
          <p:cNvSpPr txBox="1"/>
          <p:nvPr/>
        </p:nvSpPr>
        <p:spPr>
          <a:xfrm>
            <a:off x="5577527" y="1820392"/>
            <a:ext cx="3337873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IR: find relevant sentences</a:t>
            </a:r>
          </a:p>
          <a:p>
            <a:r>
              <a:rPr lang="en-US" sz="1600" dirty="0" smtClean="0"/>
              <a:t>Query: entity name + trigger words</a:t>
            </a:r>
            <a:endParaRPr lang="en-US" sz="1600" dirty="0"/>
          </a:p>
        </p:txBody>
      </p:sp>
      <p:sp>
        <p:nvSpPr>
          <p:cNvPr id="13" name="TextBox 12"/>
          <p:cNvSpPr txBox="1"/>
          <p:nvPr/>
        </p:nvSpPr>
        <p:spPr>
          <a:xfrm>
            <a:off x="6210765" y="2887192"/>
            <a:ext cx="20602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Extract slot candidates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6339527" y="3725392"/>
            <a:ext cx="195237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Classify candidates</a:t>
            </a:r>
            <a:endParaRPr lang="en-US" sz="1600" dirty="0"/>
          </a:p>
        </p:txBody>
      </p:sp>
      <p:sp>
        <p:nvSpPr>
          <p:cNvPr id="15" name="TextBox 14"/>
          <p:cNvSpPr txBox="1"/>
          <p:nvPr/>
        </p:nvSpPr>
        <p:spPr>
          <a:xfrm>
            <a:off x="6167345" y="4563592"/>
            <a:ext cx="238198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Inference (greedy, local)</a:t>
            </a:r>
            <a:endParaRPr lang="en-US" sz="1600" dirty="0"/>
          </a:p>
        </p:txBody>
      </p:sp>
      <p:sp>
        <p:nvSpPr>
          <p:cNvPr id="19" name="Down Arrow 18"/>
          <p:cNvSpPr/>
          <p:nvPr/>
        </p:nvSpPr>
        <p:spPr bwMode="auto">
          <a:xfrm>
            <a:off x="3276600" y="1439392"/>
            <a:ext cx="457200" cy="304800"/>
          </a:xfrm>
          <a:prstGeom prst="downArrow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24" name="Down Arrow 23"/>
          <p:cNvSpPr/>
          <p:nvPr/>
        </p:nvSpPr>
        <p:spPr bwMode="auto">
          <a:xfrm>
            <a:off x="3276600" y="2506192"/>
            <a:ext cx="457200" cy="304800"/>
          </a:xfrm>
          <a:prstGeom prst="downArrow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25" name="Down Arrow 24"/>
          <p:cNvSpPr/>
          <p:nvPr/>
        </p:nvSpPr>
        <p:spPr bwMode="auto">
          <a:xfrm>
            <a:off x="3276600" y="3572992"/>
            <a:ext cx="457200" cy="304800"/>
          </a:xfrm>
          <a:prstGeom prst="downArrow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26" name="Down Arrow 25"/>
          <p:cNvSpPr/>
          <p:nvPr/>
        </p:nvSpPr>
        <p:spPr bwMode="auto">
          <a:xfrm>
            <a:off x="3276600" y="4411192"/>
            <a:ext cx="457200" cy="304800"/>
          </a:xfrm>
          <a:prstGeom prst="downArrow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5" name="Down Arrow 34"/>
          <p:cNvSpPr/>
          <p:nvPr/>
        </p:nvSpPr>
        <p:spPr bwMode="auto">
          <a:xfrm>
            <a:off x="7025327" y="1439392"/>
            <a:ext cx="457200" cy="304800"/>
          </a:xfrm>
          <a:prstGeom prst="downArrow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6" name="Down Arrow 35"/>
          <p:cNvSpPr/>
          <p:nvPr/>
        </p:nvSpPr>
        <p:spPr bwMode="auto">
          <a:xfrm>
            <a:off x="7025327" y="2506192"/>
            <a:ext cx="457200" cy="304800"/>
          </a:xfrm>
          <a:prstGeom prst="downArrow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7" name="Down Arrow 36"/>
          <p:cNvSpPr/>
          <p:nvPr/>
        </p:nvSpPr>
        <p:spPr bwMode="auto">
          <a:xfrm>
            <a:off x="7025327" y="3344392"/>
            <a:ext cx="457200" cy="304800"/>
          </a:xfrm>
          <a:prstGeom prst="downArrow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38" name="Down Arrow 37"/>
          <p:cNvSpPr/>
          <p:nvPr/>
        </p:nvSpPr>
        <p:spPr bwMode="auto">
          <a:xfrm>
            <a:off x="7025327" y="4182592"/>
            <a:ext cx="457200" cy="304800"/>
          </a:xfrm>
          <a:prstGeom prst="downArrow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40" name="Right Arrow 39"/>
          <p:cNvSpPr/>
          <p:nvPr/>
        </p:nvSpPr>
        <p:spPr bwMode="auto">
          <a:xfrm>
            <a:off x="1447800" y="3953992"/>
            <a:ext cx="457200" cy="484632"/>
          </a:xfrm>
          <a:prstGeom prst="rightArrow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2895600" y="601192"/>
            <a:ext cx="10824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Training</a:t>
            </a:r>
            <a:endParaRPr lang="en-US" sz="1800" b="1" dirty="0"/>
          </a:p>
        </p:txBody>
      </p:sp>
      <p:sp>
        <p:nvSpPr>
          <p:cNvPr id="43" name="TextBox 42"/>
          <p:cNvSpPr txBox="1"/>
          <p:nvPr/>
        </p:nvSpPr>
        <p:spPr>
          <a:xfrm>
            <a:off x="6553200" y="601192"/>
            <a:ext cx="13519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Evaluation</a:t>
            </a:r>
            <a:endParaRPr lang="en-US" sz="1800" b="1" dirty="0"/>
          </a:p>
        </p:txBody>
      </p:sp>
      <p:sp>
        <p:nvSpPr>
          <p:cNvPr id="44" name="Can 43"/>
          <p:cNvSpPr/>
          <p:nvPr/>
        </p:nvSpPr>
        <p:spPr bwMode="auto">
          <a:xfrm>
            <a:off x="6400800" y="5249392"/>
            <a:ext cx="914400" cy="457200"/>
          </a:xfrm>
          <a:prstGeom prst="can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7315200" y="5136461"/>
            <a:ext cx="123671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Extracted</a:t>
            </a:r>
          </a:p>
          <a:p>
            <a:r>
              <a:rPr lang="en-US" sz="1800" b="1" dirty="0" smtClean="0"/>
              <a:t>slots</a:t>
            </a:r>
          </a:p>
        </p:txBody>
      </p:sp>
      <p:sp>
        <p:nvSpPr>
          <p:cNvPr id="47" name="Bent-Up Arrow 46"/>
          <p:cNvSpPr/>
          <p:nvPr/>
        </p:nvSpPr>
        <p:spPr bwMode="auto">
          <a:xfrm rot="5400000">
            <a:off x="5761482" y="5050510"/>
            <a:ext cx="609600" cy="550164"/>
          </a:xfrm>
          <a:prstGeom prst="bentUpArrow">
            <a:avLst>
              <a:gd name="adj1" fmla="val 36521"/>
              <a:gd name="adj2" fmla="val 33640"/>
              <a:gd name="adj3" fmla="val 25000"/>
            </a:avLst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2459078" y="1524000"/>
          <a:ext cx="5029199" cy="4820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00199"/>
                <a:gridCol w="685800"/>
                <a:gridCol w="685800"/>
                <a:gridCol w="685800"/>
                <a:gridCol w="457200"/>
                <a:gridCol w="457200"/>
                <a:gridCol w="457200"/>
              </a:tblGrid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b="1" i="0" u="none" strike="noStrike" dirty="0">
                          <a:latin typeface="Verdana"/>
                        </a:rPr>
                        <a:t>Label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 dirty="0">
                          <a:latin typeface="Verdana"/>
                        </a:rPr>
                        <a:t>Correct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>
                          <a:latin typeface="Verdana"/>
                        </a:rPr>
                        <a:t>Predict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 dirty="0">
                          <a:latin typeface="Verdana"/>
                        </a:rPr>
                        <a:t>Actual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 dirty="0">
                          <a:latin typeface="Verdana"/>
                        </a:rPr>
                        <a:t>P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 dirty="0">
                          <a:latin typeface="Verdana"/>
                        </a:rPr>
                        <a:t>R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50" b="1" i="0" u="none" strike="noStrike" dirty="0">
                          <a:latin typeface="Verdana"/>
                        </a:rPr>
                        <a:t>F1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Verdana"/>
                        </a:rPr>
                        <a:t>UNRELATED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268085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289135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295590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92.7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90.7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91.7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 err="1" smtClean="0">
                          <a:latin typeface="Verdana"/>
                        </a:rPr>
                        <a:t>org:city_of</a:t>
                      </a:r>
                      <a:r>
                        <a:rPr lang="en-US" sz="1000" b="0" i="0" u="none" strike="noStrike" dirty="0" smtClean="0">
                          <a:latin typeface="Verdana"/>
                        </a:rPr>
                        <a:t>_</a:t>
                      </a:r>
                    </a:p>
                    <a:p>
                      <a:pPr algn="l" fontAlgn="b"/>
                      <a:r>
                        <a:rPr lang="en-US" sz="1000" b="0" i="0" u="none" strike="noStrike" dirty="0" smtClean="0">
                          <a:latin typeface="Verdana"/>
                        </a:rPr>
                        <a:t>headquarters</a:t>
                      </a:r>
                      <a:endParaRPr lang="en-US" sz="1000" b="0" i="0" u="none" strike="noStrike" dirty="0">
                        <a:latin typeface="Verdana"/>
                      </a:endParaRP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5835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9040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7514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64.5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77.7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70.5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 err="1" smtClean="0">
                          <a:latin typeface="Verdana"/>
                        </a:rPr>
                        <a:t>org:country_of</a:t>
                      </a:r>
                      <a:r>
                        <a:rPr lang="en-US" sz="1000" b="0" i="0" u="none" strike="noStrike" dirty="0" smtClean="0">
                          <a:latin typeface="Verdana"/>
                        </a:rPr>
                        <a:t>_</a:t>
                      </a:r>
                    </a:p>
                    <a:p>
                      <a:pPr algn="l" fontAlgn="b"/>
                      <a:r>
                        <a:rPr lang="en-US" sz="1000" b="0" i="0" u="none" strike="noStrike" dirty="0" smtClean="0">
                          <a:latin typeface="Verdana"/>
                        </a:rPr>
                        <a:t>headquarters</a:t>
                      </a:r>
                      <a:endParaRPr lang="en-US" sz="1000" b="0" i="0" u="none" strike="noStrike" dirty="0">
                        <a:latin typeface="Verdana"/>
                      </a:endParaRP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2851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4638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3725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61.5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76.5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68.2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Verdana"/>
                        </a:rPr>
                        <a:t>org:founded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3896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8199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6662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47.5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58.5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52.4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Verdana"/>
                        </a:rPr>
                        <a:t>org:parents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1158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2292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2525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50.5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45.9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48.1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Verdana"/>
                        </a:rPr>
                        <a:t>org:top_members/employees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1282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3067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3596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41.8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35.7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38.5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 err="1">
                          <a:latin typeface="Verdana"/>
                        </a:rPr>
                        <a:t>per:city_of_birth</a:t>
                      </a:r>
                      <a:endParaRPr lang="en-US" sz="1000" b="0" i="0" u="none" strike="noStrike" dirty="0">
                        <a:latin typeface="Verdana"/>
                      </a:endParaRP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1799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3920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3252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45.9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55.3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50.2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 err="1">
                          <a:latin typeface="Verdana"/>
                        </a:rPr>
                        <a:t>per:country_of_birth</a:t>
                      </a:r>
                      <a:endParaRPr lang="en-US" sz="1000" b="0" i="0" u="none" strike="noStrike" dirty="0">
                        <a:latin typeface="Verdana"/>
                      </a:endParaRP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1984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4122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3204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48.1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61.9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54.2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Verdana"/>
                        </a:rPr>
                        <a:t>per:date_of_birth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3938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5427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4362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72.6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90.3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80.5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 err="1">
                          <a:latin typeface="Verdana"/>
                        </a:rPr>
                        <a:t>per:member_of</a:t>
                      </a:r>
                      <a:endParaRPr lang="en-US" sz="1000" b="0" i="0" u="none" strike="noStrike" dirty="0">
                        <a:latin typeface="Verdana"/>
                      </a:endParaRP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1771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3018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2887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58.7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61.3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60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 err="1">
                          <a:latin typeface="Verdana"/>
                        </a:rPr>
                        <a:t>per:title</a:t>
                      </a:r>
                      <a:endParaRPr lang="en-US" sz="1000" b="0" i="0" u="none" strike="noStrike" dirty="0">
                        <a:latin typeface="Verdana"/>
                      </a:endParaRP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1714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3364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3054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51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56.1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53.4</a:t>
                      </a:r>
                    </a:p>
                  </a:txBody>
                  <a:tcPr marL="12700" marR="12700" marT="12700" marB="0" anchor="b"/>
                </a:tc>
              </a:tr>
              <a:tr h="37084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latin typeface="Verdana"/>
                        </a:rPr>
                        <a:t>Total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37169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68822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62367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54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latin typeface="Verdana"/>
                        </a:rPr>
                        <a:t>59.6</a:t>
                      </a:r>
                    </a:p>
                  </a:txBody>
                  <a:tcPr marL="12700" marR="12700" marT="1270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latin typeface="Verdana"/>
                        </a:rPr>
                        <a:t>56.7</a:t>
                      </a:r>
                    </a:p>
                  </a:txBody>
                  <a:tcPr marL="12700" marR="12700" marT="12700" marB="0" anchor="b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00488" y="1524000"/>
            <a:ext cx="2237912" cy="18158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Training on 2/3 of </a:t>
            </a:r>
          </a:p>
          <a:p>
            <a:r>
              <a:rPr lang="en-US" sz="1600" dirty="0" err="1" smtClean="0"/>
              <a:t>infoboxes</a:t>
            </a:r>
            <a:r>
              <a:rPr lang="en-US" sz="1600" dirty="0" smtClean="0"/>
              <a:t>, evaluating</a:t>
            </a:r>
          </a:p>
          <a:p>
            <a:r>
              <a:rPr lang="en-US" sz="1600" dirty="0" smtClean="0"/>
              <a:t>on 1/3</a:t>
            </a:r>
          </a:p>
          <a:p>
            <a:endParaRPr lang="en-US" sz="1600" dirty="0" smtClean="0"/>
          </a:p>
          <a:p>
            <a:r>
              <a:rPr lang="en-US" sz="1600" dirty="0" smtClean="0"/>
              <a:t>Evaluating only on</a:t>
            </a:r>
          </a:p>
          <a:p>
            <a:r>
              <a:rPr lang="en-US" sz="1600" dirty="0" smtClean="0"/>
              <a:t>sentences that contain</a:t>
            </a:r>
          </a:p>
          <a:p>
            <a:r>
              <a:rPr lang="en-US" sz="1600" dirty="0" smtClean="0"/>
              <a:t>at least a valid slot</a:t>
            </a:r>
            <a:endParaRPr lang="en-US" sz="1600" dirty="0"/>
          </a:p>
        </p:txBody>
      </p:sp>
      <p:sp>
        <p:nvSpPr>
          <p:cNvPr id="7" name="Right Brace 6"/>
          <p:cNvSpPr/>
          <p:nvPr/>
        </p:nvSpPr>
        <p:spPr bwMode="auto">
          <a:xfrm>
            <a:off x="7564478" y="2286000"/>
            <a:ext cx="307848" cy="3657600"/>
          </a:xfrm>
          <a:prstGeom prst="rightBrace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945478" y="3570982"/>
            <a:ext cx="97144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Top 10</a:t>
            </a:r>
          </a:p>
          <a:p>
            <a:r>
              <a:rPr lang="en-US" sz="1600" dirty="0" smtClean="0"/>
              <a:t>most </a:t>
            </a:r>
          </a:p>
          <a:p>
            <a:r>
              <a:rPr lang="en-US" sz="1600" dirty="0" smtClean="0"/>
              <a:t>common</a:t>
            </a:r>
          </a:p>
          <a:p>
            <a:r>
              <a:rPr lang="en-US" sz="1600" dirty="0" smtClean="0"/>
              <a:t>slots</a:t>
            </a:r>
            <a:endParaRPr lang="en-US" sz="1600" dirty="0"/>
          </a:p>
        </p:txBody>
      </p:sp>
      <p:sp>
        <p:nvSpPr>
          <p:cNvPr id="9" name="TextBox 8"/>
          <p:cNvSpPr txBox="1"/>
          <p:nvPr/>
        </p:nvSpPr>
        <p:spPr>
          <a:xfrm>
            <a:off x="7488278" y="6019800"/>
            <a:ext cx="165572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Total for </a:t>
            </a:r>
            <a:r>
              <a:rPr lang="en-US" sz="1600" i="1" dirty="0" smtClean="0"/>
              <a:t>all </a:t>
            </a:r>
            <a:r>
              <a:rPr lang="en-US" sz="1600" dirty="0" smtClean="0"/>
              <a:t>slots</a:t>
            </a:r>
            <a:endParaRPr lang="en-US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Challenges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Improve quality of data generated through distant supervision</a:t>
            </a:r>
          </a:p>
          <a:p>
            <a:endParaRPr lang="en-US" dirty="0" smtClean="0"/>
          </a:p>
          <a:p>
            <a:r>
              <a:rPr lang="en-US" dirty="0" smtClean="0"/>
              <a:t>Improve IR recall </a:t>
            </a:r>
          </a:p>
          <a:p>
            <a:pPr lvl="1"/>
            <a:r>
              <a:rPr lang="en-US" dirty="0" smtClean="0"/>
              <a:t>Use relation-specific trigger words (or </a:t>
            </a:r>
            <a:r>
              <a:rPr lang="en-US" dirty="0" err="1" smtClean="0"/>
              <a:t>n</a:t>
            </a:r>
            <a:r>
              <a:rPr lang="en-US" dirty="0" smtClean="0"/>
              <a:t>-grams or dependency paths etc.) to boost sentences likely to contain answers to the top</a:t>
            </a:r>
          </a:p>
          <a:p>
            <a:pPr lvl="1"/>
            <a:r>
              <a:rPr lang="en-US" dirty="0" smtClean="0"/>
              <a:t>How to acquire these automatically?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Better classifiers for noisy text (e.g., web snippets)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386</Words>
  <Application>Microsoft Macintosh PowerPoint</Application>
  <PresentationFormat>On-screen Show (4:3)</PresentationFormat>
  <Paragraphs>144</Paragraphs>
  <Slides>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Distant Supervision for Knowledge Base Population</vt:lpstr>
      <vt:lpstr>Definition and Approach</vt:lpstr>
      <vt:lpstr>Slide 3</vt:lpstr>
      <vt:lpstr>Results</vt:lpstr>
      <vt:lpstr>Challenges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Distant Supervision for Knowledge Base Population</dc:title>
  <dc:creator>Mihai Surdeanu</dc:creator>
  <cp:lastModifiedBy>Mihai Surdeanu</cp:lastModifiedBy>
  <cp:revision>4</cp:revision>
  <cp:lastPrinted>2010-10-22T14:28:10Z</cp:lastPrinted>
  <dcterms:created xsi:type="dcterms:W3CDTF">2010-10-22T14:26:47Z</dcterms:created>
  <dcterms:modified xsi:type="dcterms:W3CDTF">2010-10-22T14:28:14Z</dcterms:modified>
</cp:coreProperties>
</file>

<file path=docProps/thumbnail.jpeg>
</file>