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25.xml" ContentType="application/vnd.openxmlformats-officedocument.presentationml.tags+xml"/>
  <Override PartName="/ppt/notesSlides/notesSlide3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317" r:id="rId3"/>
    <p:sldId id="259" r:id="rId4"/>
    <p:sldId id="319" r:id="rId5"/>
    <p:sldId id="320" r:id="rId6"/>
    <p:sldId id="336" r:id="rId7"/>
    <p:sldId id="321" r:id="rId8"/>
    <p:sldId id="322" r:id="rId9"/>
    <p:sldId id="323" r:id="rId10"/>
    <p:sldId id="337" r:id="rId11"/>
    <p:sldId id="318" r:id="rId12"/>
    <p:sldId id="328" r:id="rId13"/>
    <p:sldId id="332" r:id="rId14"/>
    <p:sldId id="333" r:id="rId15"/>
    <p:sldId id="334" r:id="rId16"/>
    <p:sldId id="335" r:id="rId17"/>
    <p:sldId id="338" r:id="rId18"/>
    <p:sldId id="327" r:id="rId19"/>
    <p:sldId id="290" r:id="rId20"/>
    <p:sldId id="355" r:id="rId21"/>
    <p:sldId id="316" r:id="rId22"/>
    <p:sldId id="339" r:id="rId23"/>
    <p:sldId id="291" r:id="rId24"/>
    <p:sldId id="292" r:id="rId25"/>
    <p:sldId id="343" r:id="rId26"/>
    <p:sldId id="344" r:id="rId27"/>
    <p:sldId id="345" r:id="rId28"/>
    <p:sldId id="293" r:id="rId29"/>
    <p:sldId id="359" r:id="rId30"/>
    <p:sldId id="295" r:id="rId31"/>
    <p:sldId id="303" r:id="rId32"/>
    <p:sldId id="350" r:id="rId33"/>
    <p:sldId id="351" r:id="rId34"/>
    <p:sldId id="349" r:id="rId35"/>
    <p:sldId id="357" r:id="rId36"/>
    <p:sldId id="312" r:id="rId37"/>
    <p:sldId id="353" r:id="rId38"/>
    <p:sldId id="352" r:id="rId39"/>
    <p:sldId id="354" r:id="rId40"/>
    <p:sldId id="304" r:id="rId41"/>
    <p:sldId id="306" r:id="rId42"/>
    <p:sldId id="305" r:id="rId43"/>
    <p:sldId id="311" r:id="rId44"/>
    <p:sldId id="307" r:id="rId45"/>
    <p:sldId id="268" r:id="rId46"/>
    <p:sldId id="309" r:id="rId47"/>
    <p:sldId id="358" r:id="rId48"/>
    <p:sldId id="310" r:id="rId49"/>
    <p:sldId id="27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33" autoAdjust="0"/>
  </p:normalViewPr>
  <p:slideViewPr>
    <p:cSldViewPr snapToGrid="0" snapToObjects="1">
      <p:cViewPr>
        <p:scale>
          <a:sx n="90" d="100"/>
          <a:sy n="90" d="100"/>
        </p:scale>
        <p:origin x="-16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5E27-D844-D84A-B492-EF5D9A44EDD7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176E8-50BD-DB4D-99EF-68BAB4551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Researchers</a:t>
            </a:r>
            <a:r>
              <a:rPr lang="en-US" baseline="0" dirty="0" smtClean="0"/>
              <a:t> at Google &amp; Montreal develop a new approach for MT</a:t>
            </a:r>
          </a:p>
          <a:p>
            <a:pPr lvl="1"/>
            <a:r>
              <a:rPr lang="en-US" baseline="0" dirty="0" smtClean="0"/>
              <a:t>What is NMT?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neural network trained end-to-end.</a:t>
            </a:r>
          </a:p>
          <a:p>
            <a:pPr lvl="1"/>
            <a:r>
              <a:rPr lang="en-US" dirty="0" smtClean="0"/>
              <a:t>Reads the entire source sentence.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Produces a translation one word at a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Input sequence, output</a:t>
            </a:r>
            <a:r>
              <a:rPr lang="en-US" baseline="0" dirty="0" smtClean="0"/>
              <a:t> sequence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Generalization: source-conditioned LMs.</a:t>
            </a:r>
          </a:p>
          <a:p>
            <a:pPr lvl="1"/>
            <a:r>
              <a:rPr lang="en-US" dirty="0" smtClean="0"/>
              <a:t>30,</a:t>
            </a:r>
            <a:r>
              <a:rPr lang="en-US" baseline="0" dirty="0" smtClean="0"/>
              <a:t> 50-gram LMs</a:t>
            </a:r>
            <a:endParaRPr lang="en-US" dirty="0" smtClean="0"/>
          </a:p>
          <a:p>
            <a:pPr lvl="1"/>
            <a:r>
              <a:rPr lang="en-US" dirty="0" smtClean="0"/>
              <a:t>Dimensionality reduction: no gigantic PTs or LMs.</a:t>
            </a:r>
          </a:p>
          <a:p>
            <a:pPr lvl="1"/>
            <a:r>
              <a:rPr lang="en-US" dirty="0" smtClean="0"/>
              <a:t>Simple beam-search decoder.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caption generation: image /text (</a:t>
            </a:r>
            <a:r>
              <a:rPr lang="en-US" dirty="0" err="1" smtClean="0"/>
              <a:t>Xu</a:t>
            </a:r>
            <a:r>
              <a:rPr lang="en-US" dirty="0" smtClean="0"/>
              <a:t> et al., ’15).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caption generation: image /text (</a:t>
            </a:r>
            <a:r>
              <a:rPr lang="en-US" dirty="0" err="1" smtClean="0"/>
              <a:t>Xu</a:t>
            </a:r>
            <a:r>
              <a:rPr lang="en-US" dirty="0" smtClean="0"/>
              <a:t> et al., ’15).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caption generation: image /text (</a:t>
            </a:r>
            <a:r>
              <a:rPr lang="en-US" dirty="0" err="1" smtClean="0"/>
              <a:t>Xu</a:t>
            </a:r>
            <a:r>
              <a:rPr lang="en-US" dirty="0" smtClean="0"/>
              <a:t> et al., ’15).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caption generation: image /text (</a:t>
            </a:r>
            <a:r>
              <a:rPr lang="en-US" dirty="0" err="1" smtClean="0"/>
              <a:t>Xu</a:t>
            </a:r>
            <a:r>
              <a:rPr lang="en-US" dirty="0" smtClean="0"/>
              <a:t> et al., ’15).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caption generation: image /text (</a:t>
            </a:r>
            <a:r>
              <a:rPr lang="en-US" dirty="0" err="1" smtClean="0"/>
              <a:t>Xu</a:t>
            </a:r>
            <a:r>
              <a:rPr lang="en-US" dirty="0" smtClean="0"/>
              <a:t> et al., ’15).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caption generation: image /text (</a:t>
            </a:r>
            <a:r>
              <a:rPr lang="en-US" dirty="0" err="1" smtClean="0"/>
              <a:t>Xu</a:t>
            </a:r>
            <a:r>
              <a:rPr lang="en-US" dirty="0" smtClean="0"/>
              <a:t> et al., ’15).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07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source / target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1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source / target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1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source / target states</a:t>
            </a:r>
          </a:p>
          <a:p>
            <a:r>
              <a:rPr lang="en-US" dirty="0" smtClean="0"/>
              <a:t>If you</a:t>
            </a:r>
            <a:r>
              <a:rPr lang="en-US" baseline="0" dirty="0" smtClean="0"/>
              <a:t> read </a:t>
            </a:r>
            <a:r>
              <a:rPr lang="en-US" dirty="0" smtClean="0"/>
              <a:t>the</a:t>
            </a:r>
            <a:r>
              <a:rPr lang="en-US" baseline="0" dirty="0" smtClean="0"/>
              <a:t> appendix of (</a:t>
            </a:r>
            <a:r>
              <a:rPr lang="en-US" baseline="0" dirty="0" err="1" smtClean="0"/>
              <a:t>Bahdanau</a:t>
            </a:r>
            <a:r>
              <a:rPr lang="en-US" baseline="0" dirty="0" smtClean="0"/>
              <a:t> et al., 2015) paper, you will agree that the f</a:t>
            </a:r>
            <a:r>
              <a:rPr lang="en-US" dirty="0" smtClean="0"/>
              <a:t>ormulation here is simpler.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Researchers</a:t>
            </a:r>
            <a:r>
              <a:rPr lang="en-US" baseline="0" dirty="0" smtClean="0"/>
              <a:t> at Google &amp; Montreal develop a new approach for MT</a:t>
            </a:r>
          </a:p>
          <a:p>
            <a:pPr lvl="1"/>
            <a:r>
              <a:rPr lang="en-US" baseline="0" dirty="0" smtClean="0"/>
              <a:t>What is NMT?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neural network trained end-to-end.</a:t>
            </a:r>
          </a:p>
          <a:p>
            <a:pPr lvl="1"/>
            <a:r>
              <a:rPr lang="en-US" dirty="0" smtClean="0"/>
              <a:t>Reads the entire source sentence.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Produces a translation one word at a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Input sequence, output</a:t>
            </a:r>
            <a:r>
              <a:rPr lang="en-US" baseline="0" dirty="0" smtClean="0"/>
              <a:t> sequence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Generalization: source-conditioned LMs.</a:t>
            </a:r>
          </a:p>
          <a:p>
            <a:pPr lvl="1"/>
            <a:r>
              <a:rPr lang="en-US" dirty="0" smtClean="0"/>
              <a:t>30,</a:t>
            </a:r>
            <a:r>
              <a:rPr lang="en-US" baseline="0" dirty="0" smtClean="0"/>
              <a:t> 50-gram LMs</a:t>
            </a:r>
            <a:endParaRPr lang="en-US" dirty="0" smtClean="0"/>
          </a:p>
          <a:p>
            <a:pPr lvl="1"/>
            <a:r>
              <a:rPr lang="en-US" dirty="0" smtClean="0"/>
              <a:t>Dimensionality reduction: no gigantic PTs or LMs.</a:t>
            </a:r>
          </a:p>
          <a:p>
            <a:pPr lvl="1"/>
            <a:r>
              <a:rPr lang="en-US" dirty="0" smtClean="0"/>
              <a:t>Simple beam-search decoder.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6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source / target states</a:t>
            </a:r>
          </a:p>
          <a:p>
            <a:r>
              <a:rPr lang="en-US" dirty="0" smtClean="0"/>
              <a:t>If you</a:t>
            </a:r>
            <a:r>
              <a:rPr lang="en-US" baseline="0" dirty="0" smtClean="0"/>
              <a:t> read </a:t>
            </a:r>
            <a:r>
              <a:rPr lang="en-US" dirty="0" smtClean="0"/>
              <a:t>the</a:t>
            </a:r>
            <a:r>
              <a:rPr lang="en-US" baseline="0" dirty="0" smtClean="0"/>
              <a:t> appendix of (</a:t>
            </a:r>
            <a:r>
              <a:rPr lang="en-US" baseline="0" dirty="0" err="1" smtClean="0"/>
              <a:t>Bahdanau</a:t>
            </a:r>
            <a:r>
              <a:rPr lang="en-US" baseline="0" dirty="0" smtClean="0"/>
              <a:t> et al., 2015) paper, you will agree that the f</a:t>
            </a:r>
            <a:r>
              <a:rPr lang="en-US" dirty="0" smtClean="0"/>
              <a:t>ormulation here is simpler.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1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i="1" dirty="0" smtClean="0"/>
              <a:t>Aligned positions to define a window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Focused attention &amp; differentiable almost everywhere.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Soft</a:t>
            </a:r>
            <a:r>
              <a:rPr lang="en-US" dirty="0" smtClean="0"/>
              <a:t> attention: weights applied to all image patches. Similar to the global attention.</a:t>
            </a:r>
          </a:p>
          <a:p>
            <a:pPr lvl="1"/>
            <a:r>
              <a:rPr lang="en-US" i="1" dirty="0" smtClean="0"/>
              <a:t>Hard</a:t>
            </a:r>
            <a:r>
              <a:rPr lang="en-US" dirty="0" smtClean="0"/>
              <a:t> attention: attend to one patch of the image at a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49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Monotonic: compare target hidden</a:t>
            </a:r>
            <a:r>
              <a:rPr lang="en-US" baseline="0" dirty="0" smtClean="0"/>
              <a:t> states and source hidden states but only restricted to vectors in the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8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design: attention decisions</a:t>
            </a:r>
            <a:r>
              <a:rPr lang="en-US" baseline="0" dirty="0" smtClean="0"/>
              <a:t> are made independently of one another from hidden states at the top.</a:t>
            </a:r>
          </a:p>
          <a:p>
            <a:r>
              <a:rPr lang="en-US" baseline="0" dirty="0" smtClean="0"/>
              <a:t>We know that in standard MT, a coverage set is maintained to keep track of which words have been translated or aligned.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4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design: attention decisions</a:t>
            </a:r>
            <a:r>
              <a:rPr lang="en-US" baseline="0" dirty="0" smtClean="0"/>
              <a:t> are made independently of one another from hidden states at the top.</a:t>
            </a:r>
          </a:p>
          <a:p>
            <a:r>
              <a:rPr lang="en-US" baseline="0" dirty="0" smtClean="0"/>
              <a:t>We know that in standard MT, a coverage set is maintained to keep track of which words have been translated or aligned.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4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Put</a:t>
            </a:r>
            <a:r>
              <a:rPr lang="en-US" baseline="0" dirty="0" smtClean="0"/>
              <a:t> in context of other work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4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Local attention with predictive alignments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4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Effective in learning alignments for unknown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Effective in learning alignments for unknown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4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BLEU point better</a:t>
            </a:r>
            <a:r>
              <a:rPr lang="en-US" baseline="0" dirty="0" smtClean="0">
                <a:solidFill>
                  <a:schemeClr val="tx1"/>
                </a:solidFill>
              </a:rPr>
              <a:t> than the neural MT system from Montreal that won the WMT English - German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8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Researchers</a:t>
            </a:r>
            <a:r>
              <a:rPr lang="en-US" baseline="0" dirty="0" smtClean="0"/>
              <a:t> at Google &amp; Montreal develop a new approach for MT</a:t>
            </a:r>
          </a:p>
          <a:p>
            <a:pPr lvl="1"/>
            <a:r>
              <a:rPr lang="en-US" baseline="0" dirty="0" smtClean="0"/>
              <a:t>What is NMT?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neural network trained end-to-end.</a:t>
            </a:r>
          </a:p>
          <a:p>
            <a:pPr lvl="1"/>
            <a:r>
              <a:rPr lang="en-US" dirty="0" smtClean="0"/>
              <a:t>Reads the entire source sentence.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Produces a translation one word at a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Input sequence, output</a:t>
            </a:r>
            <a:r>
              <a:rPr lang="en-US" baseline="0" dirty="0" smtClean="0"/>
              <a:t> sequence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Generalization: source-conditioned LMs.</a:t>
            </a:r>
          </a:p>
          <a:p>
            <a:pPr lvl="1"/>
            <a:r>
              <a:rPr lang="en-US" dirty="0" smtClean="0"/>
              <a:t>30,</a:t>
            </a:r>
            <a:r>
              <a:rPr lang="en-US" baseline="0" dirty="0" smtClean="0"/>
              <a:t> 50-gram LMs</a:t>
            </a:r>
            <a:endParaRPr lang="en-US" dirty="0" smtClean="0"/>
          </a:p>
          <a:p>
            <a:pPr lvl="1"/>
            <a:r>
              <a:rPr lang="en-US" dirty="0" smtClean="0"/>
              <a:t>Dimensionality reduction: no gigantic PTs or LMs.</a:t>
            </a:r>
          </a:p>
          <a:p>
            <a:pPr lvl="1"/>
            <a:r>
              <a:rPr lang="en-US" dirty="0" smtClean="0"/>
              <a:t>Simple beam-search decoder.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6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(English-German systems on newstest2014)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5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attention models can translate Roger Dow vs. Roger Cameron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6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attention models can translate Roger Dow vs. Roger Cameron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6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attention models can translate Roger Dow vs. </a:t>
            </a:r>
            <a:r>
              <a:rPr lang="en-US" baseline="0" smtClean="0"/>
              <a:t>Roger Cameron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Researchers</a:t>
            </a:r>
            <a:r>
              <a:rPr lang="en-US" baseline="0" dirty="0" smtClean="0"/>
              <a:t> at Google &amp; Montreal develop a new approach for MT</a:t>
            </a:r>
          </a:p>
          <a:p>
            <a:pPr lvl="1"/>
            <a:r>
              <a:rPr lang="en-US" baseline="0" dirty="0" smtClean="0"/>
              <a:t>What is NMT?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neural network trained end-to-end.</a:t>
            </a:r>
          </a:p>
          <a:p>
            <a:pPr lvl="1"/>
            <a:r>
              <a:rPr lang="en-US" dirty="0" smtClean="0"/>
              <a:t>Reads the entire source sentence.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Produces a translation one word at a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Input sequence, output</a:t>
            </a:r>
            <a:r>
              <a:rPr lang="en-US" baseline="0" dirty="0" smtClean="0"/>
              <a:t> sequence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Generalization: source-conditioned LMs.</a:t>
            </a:r>
          </a:p>
          <a:p>
            <a:pPr lvl="1"/>
            <a:r>
              <a:rPr lang="en-US" dirty="0" smtClean="0"/>
              <a:t>30,</a:t>
            </a:r>
            <a:r>
              <a:rPr lang="en-US" baseline="0" dirty="0" smtClean="0"/>
              <a:t> 50-gram LMs</a:t>
            </a:r>
            <a:endParaRPr lang="en-US" dirty="0" smtClean="0"/>
          </a:p>
          <a:p>
            <a:pPr lvl="1"/>
            <a:r>
              <a:rPr lang="en-US" dirty="0" smtClean="0"/>
              <a:t>Dimensionality reduction: no gigantic PTs or LMs.</a:t>
            </a:r>
          </a:p>
          <a:p>
            <a:pPr lvl="1"/>
            <a:r>
              <a:rPr lang="en-US" dirty="0" smtClean="0"/>
              <a:t>Simple beam-search decoder.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Researchers</a:t>
            </a:r>
            <a:r>
              <a:rPr lang="en-US" baseline="0" dirty="0" smtClean="0"/>
              <a:t> at Google &amp; Montreal develop a new approach for MT</a:t>
            </a:r>
          </a:p>
          <a:p>
            <a:pPr lvl="1"/>
            <a:r>
              <a:rPr lang="en-US" baseline="0" dirty="0" smtClean="0"/>
              <a:t>What is NMT?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neural network trained end-to-end.</a:t>
            </a:r>
          </a:p>
          <a:p>
            <a:pPr lvl="1"/>
            <a:r>
              <a:rPr lang="en-US" dirty="0" smtClean="0"/>
              <a:t>Reads the entire source sentence.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Produces a translation one word at a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Input sequence, output</a:t>
            </a:r>
            <a:r>
              <a:rPr lang="en-US" baseline="0" dirty="0" smtClean="0"/>
              <a:t> sequence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Generalization: source-conditioned LMs.</a:t>
            </a:r>
          </a:p>
          <a:p>
            <a:pPr lvl="1"/>
            <a:r>
              <a:rPr lang="en-US" dirty="0" smtClean="0"/>
              <a:t>30,</a:t>
            </a:r>
            <a:r>
              <a:rPr lang="en-US" baseline="0" dirty="0" smtClean="0"/>
              <a:t> 50-gram LMs</a:t>
            </a:r>
            <a:endParaRPr lang="en-US" dirty="0" smtClean="0"/>
          </a:p>
          <a:p>
            <a:pPr lvl="1"/>
            <a:r>
              <a:rPr lang="en-US" dirty="0" smtClean="0"/>
              <a:t>Dimensionality reduction: no gigantic PTs or LMs.</a:t>
            </a:r>
          </a:p>
          <a:p>
            <a:pPr lvl="1"/>
            <a:r>
              <a:rPr lang="en-US" dirty="0" smtClean="0"/>
              <a:t>Simple beam-search decoder.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Researchers</a:t>
            </a:r>
            <a:r>
              <a:rPr lang="en-US" baseline="0" dirty="0" smtClean="0"/>
              <a:t> at Google &amp; Montreal develop a new approach for MT</a:t>
            </a:r>
          </a:p>
          <a:p>
            <a:pPr lvl="1"/>
            <a:r>
              <a:rPr lang="en-US" baseline="0" dirty="0" smtClean="0"/>
              <a:t>What is NMT?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neural network trained end-to-end.</a:t>
            </a:r>
          </a:p>
          <a:p>
            <a:pPr lvl="1"/>
            <a:r>
              <a:rPr lang="en-US" dirty="0" smtClean="0"/>
              <a:t>Reads the entire source sentence.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Produces a translation one word at a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Input sequence, output</a:t>
            </a:r>
            <a:r>
              <a:rPr lang="en-US" baseline="0" dirty="0" smtClean="0"/>
              <a:t> sequence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Generalization: source-conditioned LMs.</a:t>
            </a:r>
          </a:p>
          <a:p>
            <a:pPr lvl="1"/>
            <a:r>
              <a:rPr lang="en-US" dirty="0" smtClean="0"/>
              <a:t>30,</a:t>
            </a:r>
            <a:r>
              <a:rPr lang="en-US" baseline="0" dirty="0" smtClean="0"/>
              <a:t> 50-gram LMs</a:t>
            </a:r>
            <a:endParaRPr lang="en-US" dirty="0" smtClean="0"/>
          </a:p>
          <a:p>
            <a:pPr lvl="1"/>
            <a:r>
              <a:rPr lang="en-US" dirty="0" smtClean="0"/>
              <a:t>Dimensionality reduction: no gigantic PTs or LMs.</a:t>
            </a:r>
          </a:p>
          <a:p>
            <a:pPr lvl="1"/>
            <a:r>
              <a:rPr lang="en-US" dirty="0" smtClean="0"/>
              <a:t>Simple beam-search decoder.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Researchers</a:t>
            </a:r>
            <a:r>
              <a:rPr lang="en-US" baseline="0" dirty="0" smtClean="0"/>
              <a:t> at Google &amp; Montreal develop a new approach for MT</a:t>
            </a:r>
          </a:p>
          <a:p>
            <a:pPr lvl="1"/>
            <a:r>
              <a:rPr lang="en-US" baseline="0" dirty="0" smtClean="0"/>
              <a:t>What is NMT?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neural network trained end-to-end.</a:t>
            </a:r>
          </a:p>
          <a:p>
            <a:pPr lvl="1"/>
            <a:r>
              <a:rPr lang="en-US" dirty="0" smtClean="0"/>
              <a:t>Reads the entire source sentence.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Produces a translation one word at a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Input sequence, output</a:t>
            </a:r>
            <a:r>
              <a:rPr lang="en-US" baseline="0" dirty="0" smtClean="0"/>
              <a:t> sequence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Generalization: source-conditioned LMs.</a:t>
            </a:r>
          </a:p>
          <a:p>
            <a:pPr lvl="1"/>
            <a:r>
              <a:rPr lang="en-US" dirty="0" smtClean="0"/>
              <a:t>30,</a:t>
            </a:r>
            <a:r>
              <a:rPr lang="en-US" baseline="0" dirty="0" smtClean="0"/>
              <a:t> 50-gram LMs</a:t>
            </a:r>
            <a:endParaRPr lang="en-US" dirty="0" smtClean="0"/>
          </a:p>
          <a:p>
            <a:pPr lvl="1"/>
            <a:r>
              <a:rPr lang="en-US" dirty="0" smtClean="0"/>
              <a:t>Dimensionality reduction: no gigantic PTs or LMs.</a:t>
            </a:r>
          </a:p>
          <a:p>
            <a:pPr lvl="1"/>
            <a:r>
              <a:rPr lang="en-US" dirty="0" smtClean="0"/>
              <a:t>Simple beam-search decoder.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Researchers</a:t>
            </a:r>
            <a:r>
              <a:rPr lang="en-US" baseline="0" dirty="0" smtClean="0"/>
              <a:t> at Google &amp; Montreal develop a new approach for MT</a:t>
            </a:r>
          </a:p>
          <a:p>
            <a:pPr lvl="1"/>
            <a:r>
              <a:rPr lang="en-US" baseline="0" dirty="0" smtClean="0"/>
              <a:t>What is NMT?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neural network trained end-to-end.</a:t>
            </a:r>
          </a:p>
          <a:p>
            <a:pPr lvl="1"/>
            <a:r>
              <a:rPr lang="en-US" dirty="0" smtClean="0"/>
              <a:t>Reads the entire source sentence.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Produces a translation one word at a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Input sequence, output</a:t>
            </a:r>
            <a:r>
              <a:rPr lang="en-US" baseline="0" dirty="0" smtClean="0"/>
              <a:t> sequence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Generalization: source-conditioned LMs.</a:t>
            </a:r>
          </a:p>
          <a:p>
            <a:pPr lvl="1"/>
            <a:r>
              <a:rPr lang="en-US" dirty="0" smtClean="0"/>
              <a:t>30,</a:t>
            </a:r>
            <a:r>
              <a:rPr lang="en-US" baseline="0" dirty="0" smtClean="0"/>
              <a:t> 50-gram LMs</a:t>
            </a:r>
            <a:endParaRPr lang="en-US" dirty="0" smtClean="0"/>
          </a:p>
          <a:p>
            <a:pPr lvl="1"/>
            <a:r>
              <a:rPr lang="en-US" dirty="0" smtClean="0"/>
              <a:t>Dimensionality reduction: no gigantic PTs or LMs.</a:t>
            </a:r>
          </a:p>
          <a:p>
            <a:pPr lvl="1"/>
            <a:r>
              <a:rPr lang="en-US" dirty="0" smtClean="0"/>
              <a:t>Simple beam-search decoder.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Researchers</a:t>
            </a:r>
            <a:r>
              <a:rPr lang="en-US" baseline="0" dirty="0" smtClean="0"/>
              <a:t> at Google &amp; Montreal develop a new approach for MT</a:t>
            </a:r>
          </a:p>
          <a:p>
            <a:pPr lvl="1"/>
            <a:r>
              <a:rPr lang="en-US" baseline="0" dirty="0" smtClean="0"/>
              <a:t>What is NMT?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large neural network trained end-to-end.</a:t>
            </a:r>
          </a:p>
          <a:p>
            <a:pPr lvl="1"/>
            <a:r>
              <a:rPr lang="en-US" dirty="0" smtClean="0"/>
              <a:t>Reads the entire source sentence.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Produces a translation one word at a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Input sequence, output</a:t>
            </a:r>
            <a:r>
              <a:rPr lang="en-US" baseline="0" dirty="0" smtClean="0"/>
              <a:t> sequence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Generalization: source-conditioned LMs.</a:t>
            </a:r>
          </a:p>
          <a:p>
            <a:pPr lvl="1"/>
            <a:r>
              <a:rPr lang="en-US" dirty="0" smtClean="0"/>
              <a:t>30,</a:t>
            </a:r>
            <a:r>
              <a:rPr lang="en-US" baseline="0" dirty="0" smtClean="0"/>
              <a:t> 50-gram LMs</a:t>
            </a:r>
            <a:endParaRPr lang="en-US" dirty="0" smtClean="0"/>
          </a:p>
          <a:p>
            <a:pPr lvl="1"/>
            <a:r>
              <a:rPr lang="en-US" dirty="0" smtClean="0"/>
              <a:t>Dimensionality reduction: no gigantic PTs or LMs.</a:t>
            </a:r>
          </a:p>
          <a:p>
            <a:pPr lvl="1"/>
            <a:r>
              <a:rPr lang="en-US" dirty="0" smtClean="0"/>
              <a:t>Simple beam-search decoder.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76E8-50BD-DB4D-99EF-68BAB45515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5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6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1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9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0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0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9933-EE3D-5948-8D47-ED7F3AFA4E36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C6936-F214-D344-81A5-F50AD9AF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2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13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8.emf"/><Relationship Id="rId5" Type="http://schemas.openxmlformats.org/officeDocument/2006/relationships/image" Target="../media/image27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hyperlink" Target="http://nlp.stanford.edu/projects/nm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47034" y="805043"/>
            <a:ext cx="9046015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4200" dirty="0"/>
              <a:t>Effective Approaches to </a:t>
            </a:r>
            <a:r>
              <a:rPr lang="en-US" sz="4200" dirty="0" smtClean="0"/>
              <a:t>Attention</a:t>
            </a:r>
            <a:r>
              <a:rPr lang="en-US" sz="4200" dirty="0"/>
              <a:t>-based Neural </a:t>
            </a:r>
            <a:r>
              <a:rPr lang="en-US" sz="4200" dirty="0" smtClean="0"/>
              <a:t>Machine Translation </a:t>
            </a:r>
            <a:endParaRPr lang="en-US" sz="4200" dirty="0"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799561" y="4220160"/>
            <a:ext cx="7227405" cy="17382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/>
              <a:t>Thang </a:t>
            </a:r>
            <a:r>
              <a:rPr lang="en" b="1" dirty="0" smtClean="0"/>
              <a:t>Luong</a:t>
            </a:r>
            <a:endParaRPr lang="en" b="1" dirty="0"/>
          </a:p>
          <a:p>
            <a:r>
              <a:rPr lang="en-US" sz="2800" dirty="0" smtClean="0"/>
              <a:t>EMNLP 2015</a:t>
            </a:r>
          </a:p>
          <a:p>
            <a:r>
              <a:rPr lang="en-US" sz="2800" i="1" dirty="0" smtClean="0"/>
              <a:t>Joint work with</a:t>
            </a:r>
            <a:r>
              <a:rPr lang="en-US" sz="2800" dirty="0" smtClean="0"/>
              <a:t>: </a:t>
            </a:r>
            <a:r>
              <a:rPr lang="en-US" sz="2800" dirty="0" err="1" smtClean="0"/>
              <a:t>Hieu</a:t>
            </a:r>
            <a:r>
              <a:rPr lang="en-US" sz="2800" dirty="0" smtClean="0"/>
              <a:t> Pham and Chris Manning.</a:t>
            </a:r>
            <a:endParaRPr lang="en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017" y="2671101"/>
            <a:ext cx="1289488" cy="12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2433"/>
      </p:ext>
    </p:extLst>
  </p:cSld>
  <p:clrMapOvr>
    <a:masterClrMapping/>
  </p:clrMapOvr>
  <p:transition xmlns:p14="http://schemas.microsoft.com/office/powerpoint/2010/main" spd="slow" advTm="21859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55" y="4392850"/>
            <a:ext cx="8879548" cy="2227037"/>
          </a:xfrm>
        </p:spPr>
        <p:txBody>
          <a:bodyPr>
            <a:normAutofit/>
          </a:bodyPr>
          <a:lstStyle/>
          <a:p>
            <a:r>
              <a:rPr lang="en-US" dirty="0"/>
              <a:t>Big RNNs trained end-to-end: </a:t>
            </a:r>
            <a:r>
              <a:rPr lang="en-US" dirty="0">
                <a:solidFill>
                  <a:srgbClr val="0000FF"/>
                </a:solidFill>
              </a:rPr>
              <a:t>encoder-decoder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6" y="1343754"/>
            <a:ext cx="5051005" cy="2915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88325" y="1343754"/>
            <a:ext cx="5186445" cy="2621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03284" y="1763889"/>
            <a:ext cx="5186445" cy="2046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2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"/>
    </mc:Choice>
    <mc:Fallback xmlns="">
      <p:transition xmlns:p14="http://schemas.microsoft.com/office/powerpoint/2010/main" spd="slow" advTm="7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55" y="4392850"/>
            <a:ext cx="8879548" cy="2227037"/>
          </a:xfrm>
        </p:spPr>
        <p:txBody>
          <a:bodyPr>
            <a:normAutofit/>
          </a:bodyPr>
          <a:lstStyle/>
          <a:p>
            <a:r>
              <a:rPr lang="en-US" dirty="0"/>
              <a:t>Big RNNs trained end-to-end: </a:t>
            </a:r>
            <a:r>
              <a:rPr lang="en-US" dirty="0">
                <a:solidFill>
                  <a:srgbClr val="0000FF"/>
                </a:solidFill>
              </a:rPr>
              <a:t>encoder-decoder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Generalize well to long sequences.</a:t>
            </a:r>
          </a:p>
          <a:p>
            <a:pPr lvl="1"/>
            <a:r>
              <a:rPr lang="en-US" dirty="0" smtClean="0"/>
              <a:t>Small memory footprint.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imple decoder.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6" y="1343754"/>
            <a:ext cx="5051005" cy="2915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7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96"/>
    </mc:Choice>
    <mc:Fallback xmlns="">
      <p:transition xmlns:p14="http://schemas.microsoft.com/office/powerpoint/2010/main" spd="slow" advTm="385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4" y="4725917"/>
            <a:ext cx="8908835" cy="13484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Maintain a </a:t>
            </a:r>
            <a:r>
              <a:rPr lang="en-US" dirty="0" smtClean="0">
                <a:solidFill>
                  <a:srgbClr val="0000FF"/>
                </a:solidFill>
              </a:rPr>
              <a:t>memory</a:t>
            </a:r>
            <a:r>
              <a:rPr lang="en-US" dirty="0" smtClean="0"/>
              <a:t> of source hidden states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Compare target and source hidden states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Able </a:t>
            </a:r>
            <a:r>
              <a:rPr lang="en-US" dirty="0">
                <a:solidFill>
                  <a:schemeClr val="bg1"/>
                </a:solidFill>
              </a:rPr>
              <a:t>to translate long sentences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/>
          <a:lstStyle/>
          <a:p>
            <a:r>
              <a:rPr lang="en-US" dirty="0" smtClean="0"/>
              <a:t>Attention Mechanism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66" y="1072445"/>
            <a:ext cx="3159324" cy="3479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5566" y="1072446"/>
            <a:ext cx="3159324" cy="1411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54"/>
    </mc:Choice>
    <mc:Fallback xmlns="">
      <p:transition xmlns:p14="http://schemas.microsoft.com/office/powerpoint/2010/main" spd="slow" advTm="235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4" y="4725917"/>
            <a:ext cx="8908835" cy="13484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Maintain a </a:t>
            </a:r>
            <a:r>
              <a:rPr lang="en-US" dirty="0" smtClean="0">
                <a:solidFill>
                  <a:srgbClr val="0000FF"/>
                </a:solidFill>
              </a:rPr>
              <a:t>memory</a:t>
            </a:r>
            <a:r>
              <a:rPr lang="en-US" dirty="0" smtClean="0"/>
              <a:t> of source hidden states</a:t>
            </a:r>
          </a:p>
          <a:p>
            <a:pPr lvl="1"/>
            <a:r>
              <a:rPr lang="en-US" dirty="0" smtClean="0"/>
              <a:t>Compare target and source hidden states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Able </a:t>
            </a:r>
            <a:r>
              <a:rPr lang="en-US" dirty="0">
                <a:solidFill>
                  <a:srgbClr val="FFFFFF"/>
                </a:solidFill>
              </a:rPr>
              <a:t>to translate long sentences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/>
          <a:lstStyle/>
          <a:p>
            <a:r>
              <a:rPr lang="en-US" dirty="0" smtClean="0"/>
              <a:t>Attention Mechanism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66" y="1072445"/>
            <a:ext cx="3159324" cy="3479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5566" y="1072446"/>
            <a:ext cx="3159324" cy="1411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37554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42389" y="2426645"/>
            <a:ext cx="372020" cy="734711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11092" y="2426645"/>
            <a:ext cx="372020" cy="734711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3"/>
    </mc:Choice>
    <mc:Fallback xmlns="">
      <p:transition xmlns:p14="http://schemas.microsoft.com/office/powerpoint/2010/main" spd="slow" advTm="232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4" y="4725917"/>
            <a:ext cx="8908835" cy="13484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Maintain a </a:t>
            </a:r>
            <a:r>
              <a:rPr lang="en-US" dirty="0" smtClean="0">
                <a:solidFill>
                  <a:srgbClr val="0000FF"/>
                </a:solidFill>
              </a:rPr>
              <a:t>memory</a:t>
            </a:r>
            <a:r>
              <a:rPr lang="en-US" dirty="0" smtClean="0"/>
              <a:t> of source hidden states</a:t>
            </a:r>
          </a:p>
          <a:p>
            <a:pPr lvl="1"/>
            <a:r>
              <a:rPr lang="en-US" dirty="0" smtClean="0"/>
              <a:t>Compare target and source hidden states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Able </a:t>
            </a:r>
            <a:r>
              <a:rPr lang="en-US" dirty="0">
                <a:solidFill>
                  <a:srgbClr val="FFFFFF"/>
                </a:solidFill>
              </a:rPr>
              <a:t>to translate long sentences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/>
          <a:lstStyle/>
          <a:p>
            <a:r>
              <a:rPr lang="en-US" dirty="0" smtClean="0"/>
              <a:t>Attention Mechanism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66" y="1072445"/>
            <a:ext cx="3159324" cy="3479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5566" y="1072446"/>
            <a:ext cx="3159324" cy="1411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59661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64496" y="2426645"/>
            <a:ext cx="372020" cy="734711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11092" y="2426645"/>
            <a:ext cx="372020" cy="734711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37554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"/>
    </mc:Choice>
    <mc:Fallback xmlns="">
      <p:transition xmlns:p14="http://schemas.microsoft.com/office/powerpoint/2010/main" spd="slow" advTm="76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4" y="4725917"/>
            <a:ext cx="8908835" cy="13484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Maintain a </a:t>
            </a:r>
            <a:r>
              <a:rPr lang="en-US" dirty="0" smtClean="0">
                <a:solidFill>
                  <a:srgbClr val="0000FF"/>
                </a:solidFill>
              </a:rPr>
              <a:t>memory</a:t>
            </a:r>
            <a:r>
              <a:rPr lang="en-US" dirty="0" smtClean="0"/>
              <a:t> of source hidden states</a:t>
            </a:r>
          </a:p>
          <a:p>
            <a:pPr lvl="1"/>
            <a:r>
              <a:rPr lang="en-US" dirty="0" smtClean="0"/>
              <a:t>Compare target and source hidden states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Able </a:t>
            </a:r>
            <a:r>
              <a:rPr lang="en-US" dirty="0">
                <a:solidFill>
                  <a:srgbClr val="FFFFFF"/>
                </a:solidFill>
              </a:rPr>
              <a:t>to translate long sentences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/>
          <a:lstStyle/>
          <a:p>
            <a:r>
              <a:rPr lang="en-US" dirty="0" smtClean="0"/>
              <a:t>Attention Mechanism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66" y="1072445"/>
            <a:ext cx="3159324" cy="3479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5566" y="1072446"/>
            <a:ext cx="3159324" cy="1411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9990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914825" y="2426645"/>
            <a:ext cx="372020" cy="734711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11092" y="2426645"/>
            <a:ext cx="372020" cy="734711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37554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9661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"/>
    </mc:Choice>
    <mc:Fallback xmlns="">
      <p:transition xmlns:p14="http://schemas.microsoft.com/office/powerpoint/2010/main" spd="slow" advTm="19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4" y="4725917"/>
            <a:ext cx="8908835" cy="13484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Maintain a </a:t>
            </a:r>
            <a:r>
              <a:rPr lang="en-US" dirty="0" smtClean="0">
                <a:solidFill>
                  <a:srgbClr val="0000FF"/>
                </a:solidFill>
              </a:rPr>
              <a:t>memory</a:t>
            </a:r>
            <a:r>
              <a:rPr lang="en-US" dirty="0" smtClean="0"/>
              <a:t> of source hidden states</a:t>
            </a:r>
          </a:p>
          <a:p>
            <a:pPr lvl="1"/>
            <a:r>
              <a:rPr lang="en-US" dirty="0" smtClean="0"/>
              <a:t>Compare target and source hidden states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Able </a:t>
            </a:r>
            <a:r>
              <a:rPr lang="en-US" dirty="0">
                <a:solidFill>
                  <a:srgbClr val="FFFFFF"/>
                </a:solidFill>
              </a:rPr>
              <a:t>to translate long sentences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/>
          <a:lstStyle/>
          <a:p>
            <a:r>
              <a:rPr lang="en-US" dirty="0" smtClean="0"/>
              <a:t>Attention Mechanism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66" y="1072445"/>
            <a:ext cx="3159324" cy="3479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5566" y="1072446"/>
            <a:ext cx="3159324" cy="1411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6208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51043" y="2426645"/>
            <a:ext cx="372020" cy="734711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11092" y="2426645"/>
            <a:ext cx="372020" cy="734711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37554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9661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9990" y="2060223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4"/>
    </mc:Choice>
    <mc:Fallback xmlns="">
      <p:transition xmlns:p14="http://schemas.microsoft.com/office/powerpoint/2010/main" spd="slow" advTm="58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26" y="1058334"/>
            <a:ext cx="3047313" cy="34798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64" y="4725917"/>
            <a:ext cx="8908835" cy="13484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Maintain a </a:t>
            </a:r>
            <a:r>
              <a:rPr lang="en-US" dirty="0" smtClean="0">
                <a:solidFill>
                  <a:srgbClr val="0000FF"/>
                </a:solidFill>
              </a:rPr>
              <a:t>memory</a:t>
            </a:r>
            <a:r>
              <a:rPr lang="en-US" dirty="0" smtClean="0"/>
              <a:t> of source hidden states</a:t>
            </a:r>
          </a:p>
          <a:p>
            <a:pPr lvl="1"/>
            <a:r>
              <a:rPr lang="en-US" dirty="0"/>
              <a:t>Able to translate long sentences.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/>
          <a:lstStyle/>
          <a:p>
            <a:r>
              <a:rPr lang="en-US" dirty="0" smtClean="0"/>
              <a:t>Attention Mechanism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6208" y="2187222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37554" y="2187222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17328" y="2187222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0545" y="2187222"/>
            <a:ext cx="59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17" name="Shape 157"/>
          <p:cNvSpPr txBox="1"/>
          <p:nvPr/>
        </p:nvSpPr>
        <p:spPr>
          <a:xfrm>
            <a:off x="1608667" y="5729112"/>
            <a:ext cx="5757333" cy="832555"/>
          </a:xfrm>
          <a:prstGeom prst="rect">
            <a:avLst/>
          </a:prstGeom>
          <a:solidFill>
            <a:srgbClr val="E06666"/>
          </a:solidFill>
          <a:ln w="9525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No other attention architectures beside (</a:t>
            </a:r>
            <a:r>
              <a:rPr lang="en-US" sz="2800" dirty="0" err="1" smtClean="0">
                <a:solidFill>
                  <a:schemeClr val="lt1"/>
                </a:solidFill>
              </a:rPr>
              <a:t>Bahdanau</a:t>
            </a:r>
            <a:r>
              <a:rPr lang="en-US" sz="2800" dirty="0" smtClean="0">
                <a:solidFill>
                  <a:schemeClr val="lt1"/>
                </a:solidFill>
              </a:rPr>
              <a:t> et al., 2015)</a:t>
            </a:r>
            <a:endParaRPr lang="en" sz="2800" dirty="0">
              <a:solidFill>
                <a:schemeClr val="l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96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9"/>
    </mc:Choice>
    <mc:Fallback xmlns="">
      <p:transition xmlns:p14="http://schemas.microsoft.com/office/powerpoint/2010/main" spd="slow" advTm="290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419"/>
            <a:ext cx="8229600" cy="3691470"/>
          </a:xfrm>
        </p:spPr>
        <p:txBody>
          <a:bodyPr>
            <a:normAutofit/>
          </a:bodyPr>
          <a:lstStyle/>
          <a:p>
            <a:r>
              <a:rPr lang="en-US" dirty="0" smtClean="0"/>
              <a:t>A new attention mechanism: </a:t>
            </a:r>
            <a:r>
              <a:rPr lang="en-US" dirty="0" smtClean="0">
                <a:solidFill>
                  <a:srgbClr val="0000FF"/>
                </a:solidFill>
              </a:rPr>
              <a:t>local </a:t>
            </a:r>
            <a:r>
              <a:rPr lang="en-US" dirty="0">
                <a:solidFill>
                  <a:srgbClr val="0000FF"/>
                </a:solidFill>
              </a:rPr>
              <a:t>attention</a:t>
            </a:r>
          </a:p>
          <a:p>
            <a:pPr lvl="1"/>
            <a:r>
              <a:rPr lang="en-US" dirty="0" smtClean="0"/>
              <a:t>Use a subset </a:t>
            </a:r>
            <a:r>
              <a:rPr lang="en-US" dirty="0"/>
              <a:t>of </a:t>
            </a:r>
            <a:r>
              <a:rPr lang="en-US" dirty="0" smtClean="0"/>
              <a:t>source states each time.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Better</a:t>
            </a:r>
            <a:r>
              <a:rPr lang="en-US" dirty="0" smtClean="0"/>
              <a:t> results with focused attention!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Global attention</a:t>
            </a:r>
            <a:r>
              <a:rPr lang="en-US" dirty="0" smtClean="0"/>
              <a:t>: use all source states</a:t>
            </a:r>
          </a:p>
          <a:p>
            <a:pPr lvl="1"/>
            <a:r>
              <a:rPr lang="en-US" dirty="0" smtClean="0"/>
              <a:t>Other variants </a:t>
            </a:r>
            <a:r>
              <a:rPr lang="en-US" dirty="0"/>
              <a:t>of (</a:t>
            </a:r>
            <a:r>
              <a:rPr lang="en-US" dirty="0" err="1"/>
              <a:t>Bahdanau</a:t>
            </a:r>
            <a:r>
              <a:rPr lang="en-US" dirty="0"/>
              <a:t> et al., </a:t>
            </a:r>
            <a:r>
              <a:rPr lang="en-US" dirty="0" smtClean="0"/>
              <a:t>15).</a:t>
            </a:r>
          </a:p>
          <a:p>
            <a:pPr lvl="1"/>
            <a:r>
              <a:rPr lang="en-US" dirty="0" smtClean="0"/>
              <a:t>Known as </a:t>
            </a:r>
            <a:r>
              <a:rPr lang="en-US" i="1" dirty="0" smtClean="0"/>
              <a:t>soft</a:t>
            </a:r>
            <a:r>
              <a:rPr lang="en-US" dirty="0" smtClean="0"/>
              <a:t> attention (</a:t>
            </a:r>
            <a:r>
              <a:rPr lang="en-US" dirty="0" err="1" smtClean="0"/>
              <a:t>Xu</a:t>
            </a:r>
            <a:r>
              <a:rPr lang="en-US" dirty="0" smtClean="0"/>
              <a:t> et al., 15).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6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4"/>
    </mc:Choice>
    <mc:Fallback xmlns="">
      <p:transition xmlns:p14="http://schemas.microsoft.com/office/powerpoint/2010/main" spd="slow" advTm="99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29" y="5256061"/>
            <a:ext cx="6619583" cy="1503162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84916" y="5294676"/>
            <a:ext cx="7230620" cy="589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Alignment weight vector: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143"/>
          <a:stretch/>
        </p:blipFill>
        <p:spPr>
          <a:xfrm>
            <a:off x="2096801" y="1504688"/>
            <a:ext cx="4409435" cy="3732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Attention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5933" y="3634183"/>
            <a:ext cx="337749" cy="33774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7444" y="5294675"/>
            <a:ext cx="4783667" cy="1535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3"/>
    </mc:Choice>
    <mc:Fallback xmlns="">
      <p:transition xmlns:p14="http://schemas.microsoft.com/office/powerpoint/2010/main" spd="slow" advTm="230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7480" y="629245"/>
            <a:ext cx="2574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(</a:t>
            </a:r>
            <a:r>
              <a:rPr lang="en-US" sz="2000" dirty="0" err="1"/>
              <a:t>Sutskever</a:t>
            </a:r>
            <a:r>
              <a:rPr lang="en-US" sz="2000" dirty="0"/>
              <a:t> et al., 2014</a:t>
            </a:r>
            <a:r>
              <a:rPr lang="en-US" sz="2000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" y="1133571"/>
            <a:ext cx="4503552" cy="2599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766" y="195907"/>
            <a:ext cx="450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Neural Machine Translation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88558" y="195907"/>
            <a:ext cx="4501444" cy="3445756"/>
            <a:chOff x="4388558" y="195907"/>
            <a:chExt cx="4501444" cy="34457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8222" y="958209"/>
              <a:ext cx="2593642" cy="268345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88558" y="195907"/>
              <a:ext cx="4501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Attention Mechanism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6680" y="629245"/>
              <a:ext cx="2605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(</a:t>
              </a:r>
              <a:r>
                <a:rPr lang="en-US" sz="2000" dirty="0" err="1" smtClean="0"/>
                <a:t>Bahdanau</a:t>
              </a:r>
              <a:r>
                <a:rPr lang="en-US" sz="2000" dirty="0" smtClean="0"/>
                <a:t> et </a:t>
              </a:r>
              <a:r>
                <a:rPr lang="en-US" sz="2000" dirty="0"/>
                <a:t>al., </a:t>
              </a:r>
              <a:r>
                <a:rPr lang="en-US" sz="2000" dirty="0" smtClean="0"/>
                <a:t>2015)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16766" y="3823383"/>
            <a:ext cx="4864457" cy="982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New approach: recent SOTA results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/>
              <a:t>English-French (Luong et al., 15. </a:t>
            </a:r>
            <a:r>
              <a:rPr lang="en-US" sz="2900" i="1" dirty="0" smtClean="0"/>
              <a:t>Our work</a:t>
            </a:r>
            <a:r>
              <a:rPr lang="en-US" sz="2900" dirty="0" smtClean="0"/>
              <a:t>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/>
              <a:t>English-German (Jean et al., 15)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47165" y="3634139"/>
            <a:ext cx="4600222" cy="1256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Recent innovation in deep learning: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Control problem (</a:t>
            </a:r>
            <a:r>
              <a:rPr lang="en-US" sz="1800" dirty="0" err="1" smtClean="0"/>
              <a:t>Mnih</a:t>
            </a:r>
            <a:r>
              <a:rPr lang="en-US" sz="1800" dirty="0" smtClean="0"/>
              <a:t> et al., 14)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Speech recognition (</a:t>
            </a:r>
            <a:r>
              <a:rPr lang="en-US" sz="1800" dirty="0" err="1" smtClean="0"/>
              <a:t>Chorowski</a:t>
            </a:r>
            <a:r>
              <a:rPr lang="en-US" sz="1800" dirty="0"/>
              <a:t> </a:t>
            </a:r>
            <a:r>
              <a:rPr lang="en-US" sz="1800" dirty="0" smtClean="0"/>
              <a:t>et al., 14)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Image captioning (</a:t>
            </a:r>
            <a:r>
              <a:rPr lang="en-US" sz="1800" dirty="0" err="1" smtClean="0"/>
              <a:t>Xu</a:t>
            </a:r>
            <a:r>
              <a:rPr lang="en-US" sz="1800" dirty="0" smtClean="0"/>
              <a:t> et al., 15)</a:t>
            </a:r>
          </a:p>
        </p:txBody>
      </p:sp>
      <p:sp>
        <p:nvSpPr>
          <p:cNvPr id="17" name="Shape 157"/>
          <p:cNvSpPr txBox="1"/>
          <p:nvPr/>
        </p:nvSpPr>
        <p:spPr>
          <a:xfrm>
            <a:off x="624763" y="5150555"/>
            <a:ext cx="7983011" cy="1368777"/>
          </a:xfrm>
          <a:prstGeom prst="rect">
            <a:avLst/>
          </a:prstGeom>
          <a:solidFill>
            <a:srgbClr val="E06666"/>
          </a:solidFill>
          <a:ln w="9525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457200" rtl="0">
              <a:spcBef>
                <a:spcPts val="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lt1"/>
                </a:solidFill>
              </a:rPr>
              <a:t>Propose a new and better attention mechanism.</a:t>
            </a:r>
          </a:p>
          <a:p>
            <a:pPr marL="457200" lvl="0" indent="-457200" rtl="0">
              <a:spcBef>
                <a:spcPts val="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lt1"/>
                </a:solidFill>
              </a:rPr>
              <a:t>Examine other variants of attention models.</a:t>
            </a:r>
          </a:p>
          <a:p>
            <a:pPr marL="457200" lvl="0" indent="-457200" rtl="0">
              <a:spcBef>
                <a:spcPts val="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lt1"/>
                </a:solidFill>
              </a:rPr>
              <a:t>Achieve new SOTA results WMT English-German.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6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28"/>
    </mc:Choice>
    <mc:Fallback xmlns="">
      <p:transition xmlns:p14="http://schemas.microsoft.com/office/powerpoint/2010/main" spd="slow" advTm="747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29" y="5256061"/>
            <a:ext cx="6619583" cy="1503162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84916" y="5294675"/>
            <a:ext cx="7230620" cy="103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Alignment weight vector: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143"/>
          <a:stretch/>
        </p:blipFill>
        <p:spPr>
          <a:xfrm>
            <a:off x="2096801" y="1504688"/>
            <a:ext cx="4409435" cy="3732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Attention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5933" y="3634183"/>
            <a:ext cx="337749" cy="33774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6441" y="6334626"/>
            <a:ext cx="276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Bahdanau</a:t>
            </a:r>
            <a:r>
              <a:rPr lang="en-US" sz="2400" dirty="0" smtClean="0">
                <a:solidFill>
                  <a:srgbClr val="0000FF"/>
                </a:solidFill>
              </a:rPr>
              <a:t> et al., 15)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4089045" y="6565459"/>
            <a:ext cx="8446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79"/>
    </mc:Choice>
    <mc:Fallback xmlns="">
      <p:transition xmlns:p14="http://schemas.microsoft.com/office/powerpoint/2010/main" spd="slow" advTm="426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143"/>
          <a:stretch/>
        </p:blipFill>
        <p:spPr>
          <a:xfrm>
            <a:off x="2096801" y="1504688"/>
            <a:ext cx="4409435" cy="3732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Attention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3386" y="1698054"/>
            <a:ext cx="4572000" cy="830997"/>
            <a:chOff x="253386" y="1698054"/>
            <a:chExt cx="4572000" cy="830997"/>
          </a:xfrm>
        </p:grpSpPr>
        <p:sp>
          <p:nvSpPr>
            <p:cNvPr id="19" name="Rectangle 18"/>
            <p:cNvSpPr/>
            <p:nvPr/>
          </p:nvSpPr>
          <p:spPr>
            <a:xfrm>
              <a:off x="253386" y="1698054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dirty="0"/>
                <a:t>Context vector      : </a:t>
              </a:r>
            </a:p>
            <a:p>
              <a:r>
                <a:rPr lang="en-US" sz="2400" dirty="0"/>
                <a:t>weighted average of source states.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9395" y="1802543"/>
              <a:ext cx="347916" cy="371561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433901" y="3107293"/>
            <a:ext cx="274320" cy="27432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4"/>
    </mc:Choice>
    <mc:Fallback xmlns="">
      <p:transition xmlns:p14="http://schemas.microsoft.com/office/powerpoint/2010/main" spd="slow" advTm="84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143"/>
          <a:stretch/>
        </p:blipFill>
        <p:spPr>
          <a:xfrm>
            <a:off x="2096801" y="1504688"/>
            <a:ext cx="4409435" cy="3732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Attention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70916" y="1851360"/>
            <a:ext cx="2873084" cy="864476"/>
            <a:chOff x="457200" y="1417638"/>
            <a:chExt cx="3005412" cy="9042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907" y="1803354"/>
              <a:ext cx="3000705" cy="5185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7200" y="1417638"/>
              <a:ext cx="2850788" cy="48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Attentional</a:t>
              </a:r>
              <a:r>
                <a:rPr lang="en-US" sz="2400" dirty="0" smtClean="0"/>
                <a:t> vector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982484" y="1830764"/>
            <a:ext cx="307043" cy="30704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2"/>
    </mc:Choice>
    <mc:Fallback xmlns="">
      <p:transition xmlns:p14="http://schemas.microsoft.com/office/powerpoint/2010/main" spd="slow" advTm="81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806" y="1515419"/>
            <a:ext cx="4542645" cy="37398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0830"/>
            <a:ext cx="8229600" cy="13760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    defines a focused window                           .</a:t>
            </a:r>
          </a:p>
          <a:p>
            <a:pPr lvl="3"/>
            <a:endParaRPr lang="en-US" sz="900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blend</a:t>
            </a:r>
            <a:r>
              <a:rPr lang="en-US" dirty="0" smtClean="0"/>
              <a:t> between soft </a:t>
            </a:r>
            <a:r>
              <a:rPr lang="en-US" dirty="0"/>
              <a:t>&amp; hard </a:t>
            </a:r>
            <a:r>
              <a:rPr lang="en-US" dirty="0" smtClean="0"/>
              <a:t>attention </a:t>
            </a:r>
            <a:r>
              <a:rPr lang="en-US" dirty="0"/>
              <a:t>(</a:t>
            </a:r>
            <a:r>
              <a:rPr lang="en-US" dirty="0" err="1"/>
              <a:t>Xu</a:t>
            </a:r>
            <a:r>
              <a:rPr lang="en-US" dirty="0"/>
              <a:t> et al., ’15</a:t>
            </a:r>
            <a:r>
              <a:rPr lang="en-US" dirty="0" smtClean="0"/>
              <a:t>).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007" y="5333549"/>
            <a:ext cx="1983433" cy="462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Attention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12069" y="3512593"/>
            <a:ext cx="337749" cy="33774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157"/>
          <p:cNvSpPr txBox="1"/>
          <p:nvPr/>
        </p:nvSpPr>
        <p:spPr>
          <a:xfrm>
            <a:off x="6815666" y="3287888"/>
            <a:ext cx="1721555" cy="931334"/>
          </a:xfrm>
          <a:prstGeom prst="rect">
            <a:avLst/>
          </a:prstGeom>
          <a:solidFill>
            <a:srgbClr val="E06666"/>
          </a:solidFill>
          <a:ln w="9525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aligned positions?</a:t>
            </a:r>
            <a:endParaRPr lang="en" sz="2800" dirty="0">
              <a:solidFill>
                <a:schemeClr val="l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144" y="2385797"/>
            <a:ext cx="729628" cy="729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664" r="89517"/>
          <a:stretch/>
        </p:blipFill>
        <p:spPr>
          <a:xfrm>
            <a:off x="827616" y="5152877"/>
            <a:ext cx="419100" cy="701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8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47"/>
    </mc:Choice>
    <mc:Fallback xmlns="">
      <p:transition xmlns:p14="http://schemas.microsoft.com/office/powerpoint/2010/main" spd="slow" advTm="715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45" y="3091204"/>
            <a:ext cx="6238459" cy="816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838" y="0"/>
            <a:ext cx="2571145" cy="2116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87" y="274638"/>
            <a:ext cx="8385005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Local Attention (2)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0307"/>
            <a:ext cx="8541783" cy="640897"/>
          </a:xfrm>
        </p:spPr>
        <p:txBody>
          <a:bodyPr/>
          <a:lstStyle/>
          <a:p>
            <a:r>
              <a:rPr lang="en-US" dirty="0" smtClean="0"/>
              <a:t>Predict aligned positions:</a:t>
            </a:r>
          </a:p>
        </p:txBody>
      </p:sp>
      <p:sp>
        <p:nvSpPr>
          <p:cNvPr id="20" name="Shape 157"/>
          <p:cNvSpPr txBox="1"/>
          <p:nvPr/>
        </p:nvSpPr>
        <p:spPr>
          <a:xfrm>
            <a:off x="1199445" y="5023559"/>
            <a:ext cx="6805248" cy="698345"/>
          </a:xfrm>
          <a:prstGeom prst="rect">
            <a:avLst/>
          </a:prstGeom>
          <a:solidFill>
            <a:srgbClr val="E06666"/>
          </a:solidFill>
          <a:ln w="9525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How do we learn to the position parameters?</a:t>
            </a:r>
            <a:endParaRPr lang="en" sz="2800" dirty="0">
              <a:solidFill>
                <a:schemeClr val="l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622" y="3921230"/>
            <a:ext cx="2875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Real</a:t>
            </a:r>
            <a:r>
              <a:rPr lang="en-US" sz="2800" dirty="0"/>
              <a:t> </a:t>
            </a:r>
            <a:r>
              <a:rPr lang="en-US" sz="2800" dirty="0" smtClean="0"/>
              <a:t>value in [0, S]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82333" y="3743932"/>
            <a:ext cx="747888" cy="283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31444" y="3921230"/>
            <a:ext cx="2590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Source sentence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199445" y="3768877"/>
            <a:ext cx="307622" cy="272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61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67"/>
    </mc:Choice>
    <mc:Fallback xmlns="">
      <p:transition xmlns:p14="http://schemas.microsoft.com/office/powerpoint/2010/main" spd="slow" advTm="947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75111"/>
            <a:ext cx="8229600" cy="1199445"/>
          </a:xfrm>
        </p:spPr>
        <p:txBody>
          <a:bodyPr>
            <a:normAutofit/>
          </a:bodyPr>
          <a:lstStyle/>
          <a:p>
            <a:r>
              <a:rPr lang="en-US" dirty="0" smtClean="0"/>
              <a:t>Like global model: for integer    in</a:t>
            </a:r>
          </a:p>
          <a:p>
            <a:pPr lvl="1"/>
            <a:r>
              <a:rPr lang="en-US" dirty="0" smtClean="0"/>
              <a:t>Compute</a:t>
            </a:r>
          </a:p>
        </p:txBody>
      </p:sp>
      <p:pic>
        <p:nvPicPr>
          <p:cNvPr id="21" name="Picture 20" descr="dist_func_prese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9" y="2093787"/>
            <a:ext cx="6985000" cy="345700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39666" y="2093787"/>
            <a:ext cx="5863778" cy="28754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Attention (3)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1" y="-8425"/>
            <a:ext cx="4306267" cy="5635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60510" y="3993445"/>
            <a:ext cx="3341513" cy="1072444"/>
            <a:chOff x="2960510" y="3993445"/>
            <a:chExt cx="3341513" cy="1072444"/>
          </a:xfrm>
        </p:grpSpPr>
        <p:sp>
          <p:nvSpPr>
            <p:cNvPr id="29" name="Rectangle 28"/>
            <p:cNvSpPr/>
            <p:nvPr/>
          </p:nvSpPr>
          <p:spPr>
            <a:xfrm>
              <a:off x="4035777" y="3993445"/>
              <a:ext cx="84667" cy="10724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60510" y="3993445"/>
              <a:ext cx="84667" cy="10724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7734" y="4444097"/>
              <a:ext cx="84667" cy="6217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17356" y="4444097"/>
              <a:ext cx="84667" cy="6217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r="85083"/>
          <a:stretch/>
        </p:blipFill>
        <p:spPr>
          <a:xfrm>
            <a:off x="2562438" y="1245722"/>
            <a:ext cx="972450" cy="1035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t="25569" r="29377"/>
          <a:stretch/>
        </p:blipFill>
        <p:spPr>
          <a:xfrm>
            <a:off x="5715755" y="5630267"/>
            <a:ext cx="289936" cy="3972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308" y="5524213"/>
            <a:ext cx="2181776" cy="5083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r="82161"/>
          <a:stretch/>
        </p:blipFill>
        <p:spPr>
          <a:xfrm>
            <a:off x="3897490" y="2423042"/>
            <a:ext cx="869246" cy="637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7956" y="2511037"/>
            <a:ext cx="64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  <a:r>
              <a:rPr lang="en-US" sz="2400" dirty="0" smtClean="0"/>
              <a:t>.5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54967" y="1347878"/>
            <a:ext cx="167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Alignment weights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81957" t="100" r="5948"/>
          <a:stretch/>
        </p:blipFill>
        <p:spPr>
          <a:xfrm>
            <a:off x="5560533" y="2539259"/>
            <a:ext cx="239888" cy="4616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0198" r="82161" b="1147"/>
          <a:stretch/>
        </p:blipFill>
        <p:spPr>
          <a:xfrm>
            <a:off x="5842201" y="2426699"/>
            <a:ext cx="372338" cy="63034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00049" y="2511037"/>
            <a:ext cx="64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t="38980" r="72265" b="30979"/>
          <a:stretch/>
        </p:blipFill>
        <p:spPr>
          <a:xfrm>
            <a:off x="2609800" y="6101644"/>
            <a:ext cx="2019507" cy="496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3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47"/>
    </mc:Choice>
    <mc:Fallback xmlns="">
      <p:transition xmlns:p14="http://schemas.microsoft.com/office/powerpoint/2010/main" spd="slow" advTm="449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475111"/>
            <a:ext cx="8229600" cy="719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Attention (3)</a:t>
            </a:r>
            <a:endParaRPr lang="en-US" dirty="0"/>
          </a:p>
        </p:txBody>
      </p:sp>
      <p:pic>
        <p:nvPicPr>
          <p:cNvPr id="21" name="Picture 20" descr="dist_func_pres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9" y="2093787"/>
            <a:ext cx="6985000" cy="345700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35777" y="3993445"/>
            <a:ext cx="84667" cy="1072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60510" y="3993445"/>
            <a:ext cx="84667" cy="1072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47734" y="4444097"/>
            <a:ext cx="84667" cy="621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17356" y="4444097"/>
            <a:ext cx="84667" cy="621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54099"/>
          <a:stretch/>
        </p:blipFill>
        <p:spPr>
          <a:xfrm>
            <a:off x="3651604" y="1245722"/>
            <a:ext cx="2992259" cy="10353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77589" y="1347878"/>
            <a:ext cx="167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Truncated Gaussian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5627511"/>
            <a:ext cx="8229600" cy="719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Favor </a:t>
            </a:r>
            <a:r>
              <a:rPr lang="en-US" dirty="0"/>
              <a:t>points close to the center.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1" y="-8425"/>
            <a:ext cx="4306267" cy="5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3"/>
    </mc:Choice>
    <mc:Fallback xmlns="">
      <p:transition xmlns:p14="http://schemas.microsoft.com/office/powerpoint/2010/main" spd="slow" advTm="36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Attention (3)</a:t>
            </a:r>
            <a:endParaRPr lang="en-US" dirty="0"/>
          </a:p>
        </p:txBody>
      </p:sp>
      <p:pic>
        <p:nvPicPr>
          <p:cNvPr id="21" name="Picture 20" descr="dist_func_prese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9" y="2093787"/>
            <a:ext cx="6985000" cy="345700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35777" y="3993445"/>
            <a:ext cx="84667" cy="1072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60510" y="4797777"/>
            <a:ext cx="84667" cy="268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47734" y="4543777"/>
            <a:ext cx="84667" cy="522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17356" y="4882443"/>
            <a:ext cx="84667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51604" y="2988088"/>
            <a:ext cx="167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New Peak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r="85083"/>
          <a:stretch/>
        </p:blipFill>
        <p:spPr>
          <a:xfrm>
            <a:off x="2562438" y="1245722"/>
            <a:ext cx="972450" cy="10353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/>
          <a:srcRect l="54099"/>
          <a:stretch/>
        </p:blipFill>
        <p:spPr>
          <a:xfrm>
            <a:off x="3651604" y="1245722"/>
            <a:ext cx="2992259" cy="1035308"/>
          </a:xfrm>
          <a:prstGeom prst="rect">
            <a:avLst/>
          </a:prstGeom>
        </p:spPr>
      </p:pic>
      <p:sp>
        <p:nvSpPr>
          <p:cNvPr id="13" name="Shape 157"/>
          <p:cNvSpPr txBox="1"/>
          <p:nvPr/>
        </p:nvSpPr>
        <p:spPr>
          <a:xfrm>
            <a:off x="1820334" y="5644139"/>
            <a:ext cx="5489223" cy="564753"/>
          </a:xfrm>
          <a:prstGeom prst="rect">
            <a:avLst/>
          </a:prstGeom>
          <a:solidFill>
            <a:srgbClr val="E06666"/>
          </a:solidFill>
          <a:ln w="9525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Differentiable almost everywhere!</a:t>
            </a:r>
            <a:endParaRPr lang="en" sz="2800" dirty="0">
              <a:solidFill>
                <a:schemeClr val="l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1" y="-8425"/>
            <a:ext cx="4306267" cy="563509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37" idx="2"/>
          </p:cNvCxnSpPr>
          <p:nvPr/>
        </p:nvCxnSpPr>
        <p:spPr>
          <a:xfrm flipH="1">
            <a:off x="4035777" y="3449753"/>
            <a:ext cx="451285" cy="444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35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8"/>
    </mc:Choice>
    <mc:Fallback xmlns="">
      <p:transition xmlns:p14="http://schemas.microsoft.com/office/powerpoint/2010/main" spd="slow" advTm="143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Input-feeding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03" y="5284131"/>
            <a:ext cx="8335497" cy="12952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Need to inform about past alignment decisions.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Various ways to accomplish this, e.g., (</a:t>
            </a:r>
            <a:r>
              <a:rPr lang="en-US" dirty="0" err="1" smtClean="0">
                <a:solidFill>
                  <a:schemeClr val="bg1"/>
                </a:solidFill>
              </a:rPr>
              <a:t>Bahdanau</a:t>
            </a:r>
            <a:r>
              <a:rPr lang="en-US" dirty="0" smtClean="0">
                <a:solidFill>
                  <a:schemeClr val="bg1"/>
                </a:solidFill>
              </a:rPr>
              <a:t> et al., ’15).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 examine the importance of this connection.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58" y="1549909"/>
            <a:ext cx="3784343" cy="358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834" r="20419"/>
          <a:stretch/>
        </p:blipFill>
        <p:spPr>
          <a:xfrm>
            <a:off x="4142425" y="1702714"/>
            <a:ext cx="260242" cy="341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0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51"/>
    </mc:Choice>
    <mc:Fallback xmlns="">
      <p:transition xmlns:p14="http://schemas.microsoft.com/office/powerpoint/2010/main" spd="slow" advTm="785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Input-feeding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03" y="5284131"/>
            <a:ext cx="8335497" cy="12952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Feed </a:t>
            </a:r>
            <a:r>
              <a:rPr lang="en-US" dirty="0" err="1" smtClean="0"/>
              <a:t>attentional</a:t>
            </a:r>
            <a:r>
              <a:rPr lang="en-US" dirty="0" smtClean="0"/>
              <a:t> vectors to the next time steps</a:t>
            </a:r>
          </a:p>
          <a:p>
            <a:pPr lvl="1"/>
            <a:r>
              <a:rPr lang="en-US" dirty="0" smtClean="0"/>
              <a:t>Various ways to accomplish this, e.g., (</a:t>
            </a:r>
            <a:r>
              <a:rPr lang="en-US" dirty="0" err="1" smtClean="0"/>
              <a:t>Bahdanau</a:t>
            </a:r>
            <a:r>
              <a:rPr lang="en-US" dirty="0" smtClean="0"/>
              <a:t> et al., ’15).</a:t>
            </a:r>
          </a:p>
          <a:p>
            <a:pPr lvl="1"/>
            <a:r>
              <a:rPr lang="en-US" dirty="0" smtClean="0"/>
              <a:t>We examine the importance of this connection.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58" y="1549909"/>
            <a:ext cx="3784343" cy="358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834" r="20419"/>
          <a:stretch/>
        </p:blipFill>
        <p:spPr>
          <a:xfrm>
            <a:off x="4142425" y="1702714"/>
            <a:ext cx="260242" cy="34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8100" y="2719980"/>
            <a:ext cx="1739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Extra connections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72668" y="3135479"/>
            <a:ext cx="860776" cy="251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86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51"/>
    </mc:Choice>
    <mc:Fallback xmlns="">
      <p:transition xmlns:p14="http://schemas.microsoft.com/office/powerpoint/2010/main" spd="slow" advTm="785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55" y="4392850"/>
            <a:ext cx="8879548" cy="2227037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ig RNNs trained </a:t>
            </a:r>
            <a:r>
              <a:rPr lang="en-US" dirty="0" smtClean="0">
                <a:solidFill>
                  <a:srgbClr val="0000FF"/>
                </a:solidFill>
              </a:rPr>
              <a:t>end-to-end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5" y="1343754"/>
            <a:ext cx="5051007" cy="2915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5555" y="1357865"/>
            <a:ext cx="5186445" cy="2621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7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22"/>
    </mc:Choice>
    <mc:Fallback xmlns="">
      <p:transition xmlns:p14="http://schemas.microsoft.com/office/powerpoint/2010/main" spd="slow" advTm="314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91" y="1546160"/>
            <a:ext cx="8606912" cy="28847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WMT English ⇄ German</a:t>
            </a:r>
            <a:r>
              <a:rPr lang="en-US" dirty="0" smtClean="0"/>
              <a:t> (4.5M sentence pairs).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Setup</a:t>
            </a:r>
            <a:r>
              <a:rPr lang="en-US" dirty="0" smtClean="0"/>
              <a:t>: (</a:t>
            </a:r>
            <a:r>
              <a:rPr lang="en-US" dirty="0" err="1" smtClean="0"/>
              <a:t>Sutskever</a:t>
            </a:r>
            <a:r>
              <a:rPr lang="en-US" dirty="0" smtClean="0"/>
              <a:t> et al., 14, Luong et al., 15)</a:t>
            </a:r>
          </a:p>
          <a:p>
            <a:pPr lvl="1"/>
            <a:r>
              <a:rPr lang="en-US" dirty="0" smtClean="0"/>
              <a:t>4-layer stacking LSTMs: 1000-dim cells/</a:t>
            </a:r>
            <a:r>
              <a:rPr lang="en-US" dirty="0" err="1" smtClean="0"/>
              <a:t>embeddings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50K most frequent English &amp; German words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2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"/>
    </mc:Choice>
    <mc:Fallback xmlns="">
      <p:transition xmlns:p14="http://schemas.microsoft.com/office/powerpoint/2010/main" spd="slow" advTm="14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1143000"/>
          </a:xfrm>
        </p:spPr>
        <p:txBody>
          <a:bodyPr/>
          <a:lstStyle/>
          <a:p>
            <a:r>
              <a:rPr lang="en-US" dirty="0"/>
              <a:t>English-German WMT</a:t>
            </a:r>
            <a:r>
              <a:rPr lang="en-US" dirty="0" smtClean="0"/>
              <a:t>’14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8257"/>
            <a:ext cx="8229600" cy="163470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Large </a:t>
            </a:r>
            <a:r>
              <a:rPr lang="en-US" dirty="0">
                <a:solidFill>
                  <a:srgbClr val="FFFFFF"/>
                </a:solidFill>
              </a:rPr>
              <a:t>progressive </a:t>
            </a:r>
            <a:r>
              <a:rPr lang="en-US" dirty="0" smtClean="0">
                <a:solidFill>
                  <a:srgbClr val="FFFFFF"/>
                </a:solidFill>
              </a:rPr>
              <a:t>gains: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Attention: +2.8 BLEU		Feed input: +1.3 </a:t>
            </a:r>
            <a:r>
              <a:rPr lang="en-US" dirty="0" smtClean="0">
                <a:solidFill>
                  <a:srgbClr val="FFFFFF"/>
                </a:solidFill>
              </a:rPr>
              <a:t>BLEU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BLEU </a:t>
            </a:r>
            <a:r>
              <a:rPr lang="en-US" dirty="0">
                <a:solidFill>
                  <a:srgbClr val="FFFFFF"/>
                </a:solidFill>
              </a:rPr>
              <a:t>&amp; perplexity </a:t>
            </a:r>
            <a:r>
              <a:rPr lang="en-US" dirty="0" smtClean="0">
                <a:solidFill>
                  <a:srgbClr val="FFFFFF"/>
                </a:solidFill>
              </a:rPr>
              <a:t>correlation (</a:t>
            </a:r>
            <a:r>
              <a:rPr lang="en-US" dirty="0">
                <a:solidFill>
                  <a:srgbClr val="FFFFFF"/>
                </a:solidFill>
              </a:rPr>
              <a:t>Luong et al., </a:t>
            </a:r>
            <a:r>
              <a:rPr lang="en-US" dirty="0" smtClean="0">
                <a:solidFill>
                  <a:srgbClr val="FFFFFF"/>
                </a:solidFill>
              </a:rPr>
              <a:t>’15).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585181"/>
              </p:ext>
            </p:extLst>
          </p:nvPr>
        </p:nvGraphicFramePr>
        <p:xfrm>
          <a:off x="155220" y="1387815"/>
          <a:ext cx="8838434" cy="1737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525520"/>
                <a:gridCol w="788203"/>
                <a:gridCol w="1524711"/>
              </a:tblGrid>
              <a:tr h="3900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Ppl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608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</a:t>
                      </a:r>
                      <a:r>
                        <a:rPr lang="en-US" sz="2200" baseline="0" dirty="0" smtClean="0"/>
                        <a:t> system – </a:t>
                      </a:r>
                      <a:r>
                        <a:rPr lang="en-US" sz="2200" i="1" baseline="0" dirty="0" smtClean="0"/>
                        <a:t>phrase-based + large LM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Buck</a:t>
                      </a:r>
                      <a:r>
                        <a:rPr lang="en-US" sz="2200" i="0" baseline="0" dirty="0" smtClean="0"/>
                        <a:t> et al.</a:t>
                      </a:r>
                      <a:r>
                        <a:rPr lang="en-US" sz="2200" i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20.7</a:t>
                      </a:r>
                      <a:endParaRPr lang="en-US" sz="2200" b="1" dirty="0"/>
                    </a:p>
                  </a:txBody>
                  <a:tcPr/>
                </a:tc>
              </a:tr>
              <a:tr h="36085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Our NMT</a:t>
                      </a:r>
                      <a:r>
                        <a:rPr lang="en-US" sz="2200" i="1" baseline="0" dirty="0" smtClean="0"/>
                        <a:t> systems</a:t>
                      </a:r>
                      <a:endParaRPr lang="en-US" sz="22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11.3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1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63"/>
    </mc:Choice>
    <mc:Fallback xmlns="">
      <p:transition xmlns:p14="http://schemas.microsoft.com/office/powerpoint/2010/main" spd="slow" advTm="240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1143000"/>
          </a:xfrm>
        </p:spPr>
        <p:txBody>
          <a:bodyPr/>
          <a:lstStyle/>
          <a:p>
            <a:r>
              <a:rPr lang="en-US" dirty="0"/>
              <a:t>English-German WMT</a:t>
            </a:r>
            <a:r>
              <a:rPr lang="en-US" dirty="0" smtClean="0"/>
              <a:t>’14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8257"/>
            <a:ext cx="8229600" cy="163470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Large </a:t>
            </a:r>
            <a:r>
              <a:rPr lang="en-US" dirty="0">
                <a:solidFill>
                  <a:srgbClr val="FFFFFF"/>
                </a:solidFill>
              </a:rPr>
              <a:t>progressive </a:t>
            </a:r>
            <a:r>
              <a:rPr lang="en-US" dirty="0" smtClean="0">
                <a:solidFill>
                  <a:srgbClr val="FFFFFF"/>
                </a:solidFill>
              </a:rPr>
              <a:t>gains: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Attention: +2.8 BLEU		Feed input: +1.3 </a:t>
            </a:r>
            <a:r>
              <a:rPr lang="en-US" dirty="0" smtClean="0">
                <a:solidFill>
                  <a:srgbClr val="FFFFFF"/>
                </a:solidFill>
              </a:rPr>
              <a:t>BLEU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BLEU </a:t>
            </a:r>
            <a:r>
              <a:rPr lang="en-US" dirty="0">
                <a:solidFill>
                  <a:srgbClr val="FFFFFF"/>
                </a:solidFill>
              </a:rPr>
              <a:t>&amp; perplexity </a:t>
            </a:r>
            <a:r>
              <a:rPr lang="en-US" dirty="0" smtClean="0">
                <a:solidFill>
                  <a:srgbClr val="FFFFFF"/>
                </a:solidFill>
              </a:rPr>
              <a:t>correlation (</a:t>
            </a:r>
            <a:r>
              <a:rPr lang="en-US" dirty="0">
                <a:solidFill>
                  <a:srgbClr val="FFFFFF"/>
                </a:solidFill>
              </a:rPr>
              <a:t>Luong et al., </a:t>
            </a:r>
            <a:r>
              <a:rPr lang="en-US" dirty="0" smtClean="0">
                <a:solidFill>
                  <a:srgbClr val="FFFFFF"/>
                </a:solidFill>
              </a:rPr>
              <a:t>’15).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269817"/>
              </p:ext>
            </p:extLst>
          </p:nvPr>
        </p:nvGraphicFramePr>
        <p:xfrm>
          <a:off x="155220" y="1387815"/>
          <a:ext cx="8838434" cy="2164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525520"/>
                <a:gridCol w="788203"/>
                <a:gridCol w="1524711"/>
              </a:tblGrid>
              <a:tr h="3900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Ppl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608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</a:t>
                      </a:r>
                      <a:r>
                        <a:rPr lang="en-US" sz="2200" baseline="0" dirty="0" smtClean="0"/>
                        <a:t> system – </a:t>
                      </a:r>
                      <a:r>
                        <a:rPr lang="en-US" sz="2200" i="1" baseline="0" dirty="0" smtClean="0"/>
                        <a:t>phrase-based + large LM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Buck</a:t>
                      </a:r>
                      <a:r>
                        <a:rPr lang="en-US" sz="2200" i="0" baseline="0" dirty="0" smtClean="0"/>
                        <a:t> et al.</a:t>
                      </a:r>
                      <a:r>
                        <a:rPr lang="en-US" sz="2200" i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20.7</a:t>
                      </a:r>
                      <a:endParaRPr lang="en-US" sz="2200" b="1" dirty="0"/>
                    </a:p>
                  </a:txBody>
                  <a:tcPr/>
                </a:tc>
              </a:tr>
              <a:tr h="36085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Our NMT</a:t>
                      </a:r>
                      <a:r>
                        <a:rPr lang="en-US" sz="2200" i="1" baseline="0" dirty="0" smtClean="0"/>
                        <a:t> systems</a:t>
                      </a:r>
                      <a:endParaRPr lang="en-US" sz="22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11.3</a:t>
                      </a:r>
                      <a:endParaRPr lang="en-US" sz="2200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 + </a:t>
                      </a:r>
                      <a:r>
                        <a:rPr lang="en-US" sz="2200" b="1" dirty="0" smtClean="0"/>
                        <a:t>reverse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12.6 (+1.3)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2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2"/>
    </mc:Choice>
    <mc:Fallback xmlns="">
      <p:transition xmlns:p14="http://schemas.microsoft.com/office/powerpoint/2010/main" spd="slow" advTm="74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1143000"/>
          </a:xfrm>
        </p:spPr>
        <p:txBody>
          <a:bodyPr/>
          <a:lstStyle/>
          <a:p>
            <a:r>
              <a:rPr lang="en-US" dirty="0"/>
              <a:t>English-German WMT</a:t>
            </a:r>
            <a:r>
              <a:rPr lang="en-US" dirty="0" smtClean="0"/>
              <a:t>’14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8257"/>
            <a:ext cx="8229600" cy="163470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Large </a:t>
            </a:r>
            <a:r>
              <a:rPr lang="en-US" dirty="0">
                <a:solidFill>
                  <a:srgbClr val="FFFFFF"/>
                </a:solidFill>
              </a:rPr>
              <a:t>progressive </a:t>
            </a:r>
            <a:r>
              <a:rPr lang="en-US" dirty="0" smtClean="0">
                <a:solidFill>
                  <a:srgbClr val="FFFFFF"/>
                </a:solidFill>
              </a:rPr>
              <a:t>gains: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Attention: +2.8 BLEU		Feed input: +1.3 </a:t>
            </a:r>
            <a:r>
              <a:rPr lang="en-US" dirty="0" smtClean="0">
                <a:solidFill>
                  <a:srgbClr val="FFFFFF"/>
                </a:solidFill>
              </a:rPr>
              <a:t>BLEU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BLEU </a:t>
            </a:r>
            <a:r>
              <a:rPr lang="en-US" dirty="0">
                <a:solidFill>
                  <a:srgbClr val="FFFFFF"/>
                </a:solidFill>
              </a:rPr>
              <a:t>&amp; perplexity </a:t>
            </a:r>
            <a:r>
              <a:rPr lang="en-US" dirty="0" smtClean="0">
                <a:solidFill>
                  <a:srgbClr val="FFFFFF"/>
                </a:solidFill>
              </a:rPr>
              <a:t>correlation (</a:t>
            </a:r>
            <a:r>
              <a:rPr lang="en-US" dirty="0">
                <a:solidFill>
                  <a:srgbClr val="FFFFFF"/>
                </a:solidFill>
              </a:rPr>
              <a:t>Luong et al., </a:t>
            </a:r>
            <a:r>
              <a:rPr lang="en-US" dirty="0" smtClean="0">
                <a:solidFill>
                  <a:srgbClr val="FFFFFF"/>
                </a:solidFill>
              </a:rPr>
              <a:t>’15).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292474"/>
              </p:ext>
            </p:extLst>
          </p:nvPr>
        </p:nvGraphicFramePr>
        <p:xfrm>
          <a:off x="155220" y="1387815"/>
          <a:ext cx="8838434" cy="259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525520"/>
                <a:gridCol w="788203"/>
                <a:gridCol w="1524711"/>
              </a:tblGrid>
              <a:tr h="3900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Ppl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608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</a:t>
                      </a:r>
                      <a:r>
                        <a:rPr lang="en-US" sz="2200" baseline="0" dirty="0" smtClean="0"/>
                        <a:t> system – </a:t>
                      </a:r>
                      <a:r>
                        <a:rPr lang="en-US" sz="2200" i="1" baseline="0" dirty="0" smtClean="0"/>
                        <a:t>phrase-based + large LM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Buck</a:t>
                      </a:r>
                      <a:r>
                        <a:rPr lang="en-US" sz="2200" i="0" baseline="0" dirty="0" smtClean="0"/>
                        <a:t> et al.</a:t>
                      </a:r>
                      <a:r>
                        <a:rPr lang="en-US" sz="2200" i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20.7</a:t>
                      </a:r>
                      <a:endParaRPr lang="en-US" sz="2200" b="1" dirty="0"/>
                    </a:p>
                  </a:txBody>
                  <a:tcPr/>
                </a:tc>
              </a:tr>
              <a:tr h="36085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Our NMT</a:t>
                      </a:r>
                      <a:r>
                        <a:rPr lang="en-US" sz="2200" i="1" baseline="0" dirty="0" smtClean="0"/>
                        <a:t> systems</a:t>
                      </a:r>
                      <a:endParaRPr lang="en-US" sz="22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11.3</a:t>
                      </a:r>
                      <a:endParaRPr lang="en-US" sz="2200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 + reverse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12.6 (+1.3)</a:t>
                      </a:r>
                      <a:endParaRPr lang="en-US" sz="2200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 + reverse + </a:t>
                      </a:r>
                      <a:r>
                        <a:rPr lang="en-US" sz="2200" b="1" dirty="0" smtClean="0"/>
                        <a:t>dropout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14.0 (+1.4)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8"/>
    </mc:Choice>
    <mc:Fallback xmlns="">
      <p:transition xmlns:p14="http://schemas.microsoft.com/office/powerpoint/2010/main" spd="slow" advTm="31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1143000"/>
          </a:xfrm>
        </p:spPr>
        <p:txBody>
          <a:bodyPr/>
          <a:lstStyle/>
          <a:p>
            <a:r>
              <a:rPr lang="en-US" dirty="0"/>
              <a:t>English-German WMT</a:t>
            </a:r>
            <a:r>
              <a:rPr lang="en-US" dirty="0" smtClean="0"/>
              <a:t>’14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8257"/>
            <a:ext cx="8229600" cy="16347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Large </a:t>
            </a:r>
            <a:r>
              <a:rPr lang="en-US" dirty="0"/>
              <a:t>progressive </a:t>
            </a:r>
            <a:r>
              <a:rPr lang="en-US" dirty="0" smtClean="0"/>
              <a:t>gains: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Attention</a:t>
            </a:r>
            <a:r>
              <a:rPr lang="en-US" dirty="0"/>
              <a:t>: +2.8 BLEU		</a:t>
            </a:r>
            <a:r>
              <a:rPr lang="en-US" dirty="0">
                <a:solidFill>
                  <a:srgbClr val="FFFFFF"/>
                </a:solidFill>
              </a:rPr>
              <a:t>Feed input: +1.3 </a:t>
            </a:r>
            <a:r>
              <a:rPr lang="en-US" dirty="0" smtClean="0">
                <a:solidFill>
                  <a:srgbClr val="FFFFFF"/>
                </a:solidFill>
              </a:rPr>
              <a:t>BLEU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BLEU </a:t>
            </a:r>
            <a:r>
              <a:rPr lang="en-US" dirty="0">
                <a:solidFill>
                  <a:srgbClr val="FFFFFF"/>
                </a:solidFill>
              </a:rPr>
              <a:t>&amp; perplexity </a:t>
            </a:r>
            <a:r>
              <a:rPr lang="en-US" dirty="0" smtClean="0">
                <a:solidFill>
                  <a:srgbClr val="FFFFFF"/>
                </a:solidFill>
              </a:rPr>
              <a:t>correlation (</a:t>
            </a:r>
            <a:r>
              <a:rPr lang="en-US" dirty="0">
                <a:solidFill>
                  <a:srgbClr val="FFFFFF"/>
                </a:solidFill>
              </a:rPr>
              <a:t>Luong et al., </a:t>
            </a:r>
            <a:r>
              <a:rPr lang="en-US" dirty="0" smtClean="0">
                <a:solidFill>
                  <a:srgbClr val="FFFFFF"/>
                </a:solidFill>
              </a:rPr>
              <a:t>’15).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685611"/>
              </p:ext>
            </p:extLst>
          </p:nvPr>
        </p:nvGraphicFramePr>
        <p:xfrm>
          <a:off x="155220" y="1387815"/>
          <a:ext cx="8838434" cy="3017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525520"/>
                <a:gridCol w="788203"/>
                <a:gridCol w="1524711"/>
              </a:tblGrid>
              <a:tr h="3900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Ppl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608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</a:t>
                      </a:r>
                      <a:r>
                        <a:rPr lang="en-US" sz="2200" baseline="0" dirty="0" smtClean="0"/>
                        <a:t> system – </a:t>
                      </a:r>
                      <a:r>
                        <a:rPr lang="en-US" sz="2200" i="1" baseline="0" dirty="0" smtClean="0"/>
                        <a:t>phrase-based + large LM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Buck</a:t>
                      </a:r>
                      <a:r>
                        <a:rPr lang="en-US" sz="2200" i="0" baseline="0" dirty="0" smtClean="0"/>
                        <a:t> et al.</a:t>
                      </a:r>
                      <a:r>
                        <a:rPr lang="en-US" sz="2200" i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20.7</a:t>
                      </a:r>
                      <a:endParaRPr lang="en-US" sz="2200" b="1" dirty="0"/>
                    </a:p>
                  </a:txBody>
                  <a:tcPr/>
                </a:tc>
              </a:tr>
              <a:tr h="36085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Our NMT</a:t>
                      </a:r>
                      <a:r>
                        <a:rPr lang="en-US" sz="2200" i="1" baseline="0" dirty="0" smtClean="0"/>
                        <a:t> systems</a:t>
                      </a:r>
                      <a:endParaRPr lang="en-US" sz="22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11.3</a:t>
                      </a:r>
                      <a:endParaRPr lang="en-US" sz="2200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 + reverse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12.6 (+1.3)</a:t>
                      </a:r>
                      <a:endParaRPr lang="en-US" sz="2200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 + reverse + dropout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14.0 (+1.4)</a:t>
                      </a:r>
                      <a:endParaRPr lang="en-US" sz="2200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 + reverse + dropout + </a:t>
                      </a:r>
                      <a:r>
                        <a:rPr lang="en-US" sz="2200" b="1" i="0" dirty="0" smtClean="0"/>
                        <a:t>global </a:t>
                      </a:r>
                      <a:r>
                        <a:rPr lang="en-US" sz="2200" b="1" i="0" dirty="0" err="1" smtClean="0"/>
                        <a:t>attn</a:t>
                      </a:r>
                      <a:endParaRPr lang="en-US" sz="2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7.3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16.8 (+2.8)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34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6"/>
    </mc:Choice>
    <mc:Fallback xmlns="">
      <p:transition xmlns:p14="http://schemas.microsoft.com/office/powerpoint/2010/main" spd="slow" advTm="75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1143000"/>
          </a:xfrm>
        </p:spPr>
        <p:txBody>
          <a:bodyPr/>
          <a:lstStyle/>
          <a:p>
            <a:r>
              <a:rPr lang="en-US" dirty="0"/>
              <a:t>English-German WMT</a:t>
            </a:r>
            <a:r>
              <a:rPr lang="en-US" dirty="0" smtClean="0"/>
              <a:t>’14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8257"/>
            <a:ext cx="8229600" cy="16347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Large </a:t>
            </a:r>
            <a:r>
              <a:rPr lang="en-US" dirty="0"/>
              <a:t>progressive </a:t>
            </a:r>
            <a:r>
              <a:rPr lang="en-US" dirty="0" smtClean="0"/>
              <a:t>gains: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Attention</a:t>
            </a:r>
            <a:r>
              <a:rPr lang="en-US" dirty="0"/>
              <a:t>: +2.8 BLEU		</a:t>
            </a:r>
            <a:r>
              <a:rPr lang="en-US" dirty="0">
                <a:solidFill>
                  <a:srgbClr val="0000FF"/>
                </a:solidFill>
              </a:rPr>
              <a:t>Feed input</a:t>
            </a:r>
            <a:r>
              <a:rPr lang="en-US" dirty="0"/>
              <a:t>: +1.3 </a:t>
            </a:r>
            <a:r>
              <a:rPr lang="en-US" dirty="0" smtClean="0"/>
              <a:t>BLEU</a:t>
            </a:r>
          </a:p>
          <a:p>
            <a:r>
              <a:rPr lang="en-US" dirty="0" smtClean="0"/>
              <a:t>BLEU </a:t>
            </a:r>
            <a:r>
              <a:rPr lang="en-US" dirty="0"/>
              <a:t>&amp; perplexity </a:t>
            </a:r>
            <a:r>
              <a:rPr lang="en-US" dirty="0" smtClean="0"/>
              <a:t>correlation (</a:t>
            </a:r>
            <a:r>
              <a:rPr lang="en-US" dirty="0"/>
              <a:t>Luong et al., </a:t>
            </a:r>
            <a:r>
              <a:rPr lang="en-US" dirty="0" smtClean="0"/>
              <a:t>’15).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482576"/>
              </p:ext>
            </p:extLst>
          </p:nvPr>
        </p:nvGraphicFramePr>
        <p:xfrm>
          <a:off x="155220" y="1387815"/>
          <a:ext cx="8838434" cy="3444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525520"/>
                <a:gridCol w="788203"/>
                <a:gridCol w="1524711"/>
              </a:tblGrid>
              <a:tr h="3900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Ppl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608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</a:t>
                      </a:r>
                      <a:r>
                        <a:rPr lang="en-US" sz="2200" baseline="0" dirty="0" smtClean="0"/>
                        <a:t> system – </a:t>
                      </a:r>
                      <a:r>
                        <a:rPr lang="en-US" sz="2200" i="1" baseline="0" dirty="0" smtClean="0"/>
                        <a:t>phrase-based + large LM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Buck</a:t>
                      </a:r>
                      <a:r>
                        <a:rPr lang="en-US" sz="2200" i="0" baseline="0" dirty="0" smtClean="0"/>
                        <a:t> et al.</a:t>
                      </a:r>
                      <a:r>
                        <a:rPr lang="en-US" sz="2200" i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20.7</a:t>
                      </a:r>
                      <a:endParaRPr lang="en-US" sz="2200" b="1" dirty="0"/>
                    </a:p>
                  </a:txBody>
                  <a:tcPr/>
                </a:tc>
              </a:tr>
              <a:tr h="36085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Our NMT</a:t>
                      </a:r>
                      <a:r>
                        <a:rPr lang="en-US" sz="2200" i="1" baseline="0" dirty="0" smtClean="0"/>
                        <a:t> systems</a:t>
                      </a:r>
                      <a:endParaRPr lang="en-US" sz="22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10.6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11.3</a:t>
                      </a:r>
                      <a:endParaRPr lang="en-US" sz="2200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 + reverse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12.6 (+1.3)</a:t>
                      </a:r>
                      <a:endParaRPr lang="en-US" sz="2200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 + reverse + dropout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8.1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14.0 (+1.4)</a:t>
                      </a:r>
                      <a:endParaRPr lang="en-US" sz="2200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 + reverse + dropout + </a:t>
                      </a:r>
                      <a:r>
                        <a:rPr lang="en-US" sz="2200" i="0" dirty="0" smtClean="0"/>
                        <a:t>global </a:t>
                      </a:r>
                      <a:r>
                        <a:rPr lang="en-US" sz="2200" i="0" dirty="0" err="1" smtClean="0"/>
                        <a:t>attn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7.3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16.8 (+2.8)</a:t>
                      </a:r>
                      <a:endParaRPr lang="en-US" sz="2200" b="1" dirty="0"/>
                    </a:p>
                  </a:txBody>
                  <a:tcPr/>
                </a:tc>
              </a:tr>
              <a:tr h="3608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Base + reverse + dropout + </a:t>
                      </a:r>
                      <a:r>
                        <a:rPr lang="en-US" sz="2200" i="0" dirty="0" smtClean="0"/>
                        <a:t>global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attn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i="0" baseline="0" dirty="0" smtClean="0"/>
                        <a:t>+</a:t>
                      </a:r>
                      <a:r>
                        <a:rPr lang="en-US" sz="2200" i="1" baseline="0" dirty="0" smtClean="0"/>
                        <a:t> </a:t>
                      </a:r>
                      <a:r>
                        <a:rPr lang="en-US" sz="2200" b="1" i="0" baseline="0" dirty="0" smtClean="0"/>
                        <a:t>feed input</a:t>
                      </a:r>
                      <a:endParaRPr lang="en-US" sz="2200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18.1 (+1.3)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695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70"/>
    </mc:Choice>
    <mc:Fallback xmlns="">
      <p:transition xmlns:p14="http://schemas.microsoft.com/office/powerpoint/2010/main" spd="slow" advTm="279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682"/>
            <a:ext cx="8229600" cy="1143000"/>
          </a:xfrm>
        </p:spPr>
        <p:txBody>
          <a:bodyPr/>
          <a:lstStyle/>
          <a:p>
            <a:r>
              <a:rPr lang="en-US" dirty="0" smtClean="0"/>
              <a:t>English-German WMT’14 Results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041866"/>
              </p:ext>
            </p:extLst>
          </p:nvPr>
        </p:nvGraphicFramePr>
        <p:xfrm>
          <a:off x="155221" y="1038358"/>
          <a:ext cx="8861779" cy="34482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724811"/>
                <a:gridCol w="627079"/>
                <a:gridCol w="1509889"/>
              </a:tblGrid>
              <a:tr h="4612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Ppl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 sys</a:t>
                      </a:r>
                      <a:r>
                        <a:rPr lang="en-US" sz="2200" baseline="0" dirty="0" smtClean="0"/>
                        <a:t> – </a:t>
                      </a:r>
                      <a:r>
                        <a:rPr lang="en-US" sz="2200" i="1" baseline="0" dirty="0" smtClean="0"/>
                        <a:t>phrase-based + large LM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Buck et al., 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20.7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baseline="0" dirty="0" smtClean="0"/>
                        <a:t>Existing NMT systems (Jean et al., 2015)</a:t>
                      </a:r>
                      <a:endParaRPr lang="en-US" sz="2200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dirty="0" err="1" smtClean="0"/>
                        <a:t>RNNsearch</a:t>
                      </a:r>
                      <a:endParaRPr lang="en-US" sz="2200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16.5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baseline="0" dirty="0" err="1" smtClean="0"/>
                        <a:t>RNNsearch</a:t>
                      </a:r>
                      <a:r>
                        <a:rPr lang="en-US" sz="2200" i="0" baseline="0" dirty="0" smtClean="0"/>
                        <a:t> + </a:t>
                      </a:r>
                      <a:r>
                        <a:rPr lang="en-US" sz="2200" i="0" baseline="0" dirty="0" err="1" smtClean="0"/>
                        <a:t>unk</a:t>
                      </a:r>
                      <a:r>
                        <a:rPr lang="en-US" sz="2200" i="0" baseline="0" dirty="0" smtClean="0"/>
                        <a:t> repl. + large vocab + </a:t>
                      </a:r>
                      <a:r>
                        <a:rPr lang="en-US" sz="2200" i="1" baseline="0" dirty="0" smtClean="0"/>
                        <a:t>ensemble</a:t>
                      </a:r>
                      <a:r>
                        <a:rPr lang="en-US" sz="2200" i="0" baseline="0" dirty="0" smtClean="0"/>
                        <a:t> 8 models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21.6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Our NMT</a:t>
                      </a:r>
                      <a:r>
                        <a:rPr lang="en-US" sz="2200" i="1" baseline="0" dirty="0" smtClean="0"/>
                        <a:t> systems</a:t>
                      </a:r>
                      <a:endParaRPr lang="en-US" sz="22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Global </a:t>
                      </a:r>
                      <a:r>
                        <a:rPr lang="en-US" sz="2200" i="0" dirty="0" smtClean="0"/>
                        <a:t>attention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7.3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16.8 (+2.8)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Global </a:t>
                      </a:r>
                      <a:r>
                        <a:rPr lang="en-US" sz="2200" i="0" dirty="0" smtClean="0"/>
                        <a:t>attention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i="0" baseline="0" dirty="0" smtClean="0"/>
                        <a:t>+</a:t>
                      </a:r>
                      <a:r>
                        <a:rPr lang="en-US" sz="2200" i="1" baseline="0" dirty="0" smtClean="0"/>
                        <a:t> </a:t>
                      </a:r>
                      <a:r>
                        <a:rPr lang="en-US" sz="2200" i="0" baseline="0" dirty="0" smtClean="0"/>
                        <a:t>feed input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18.1 (+1.3)</a:t>
                      </a:r>
                      <a:endParaRPr lang="en-US" sz="22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9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10"/>
    </mc:Choice>
    <mc:Fallback xmlns="">
      <p:transition xmlns:p14="http://schemas.microsoft.com/office/powerpoint/2010/main" spd="slow" advTm="432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57199" y="5521974"/>
            <a:ext cx="8461643" cy="53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0000FF"/>
                </a:solidFill>
              </a:rPr>
              <a:t>Local-predictive attention</a:t>
            </a:r>
            <a:r>
              <a:rPr lang="en-US" sz="3000" dirty="0" smtClean="0"/>
              <a:t>: +0.9 BLEU gain.</a:t>
            </a:r>
            <a:r>
              <a:rPr lang="en-US" sz="3000" dirty="0" smtClean="0">
                <a:solidFill>
                  <a:schemeClr val="bg1"/>
                </a:solidFill>
              </a:rPr>
              <a:t>23.0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682"/>
            <a:ext cx="8229600" cy="1143000"/>
          </a:xfrm>
        </p:spPr>
        <p:txBody>
          <a:bodyPr/>
          <a:lstStyle/>
          <a:p>
            <a:r>
              <a:rPr lang="en-US" dirty="0" smtClean="0"/>
              <a:t>English-German WMT’14 Results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449884"/>
              </p:ext>
            </p:extLst>
          </p:nvPr>
        </p:nvGraphicFramePr>
        <p:xfrm>
          <a:off x="155221" y="1038358"/>
          <a:ext cx="8861779" cy="38750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724811"/>
                <a:gridCol w="627079"/>
                <a:gridCol w="1509889"/>
              </a:tblGrid>
              <a:tr h="4612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Ppl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 sys</a:t>
                      </a:r>
                      <a:r>
                        <a:rPr lang="en-US" sz="2200" baseline="0" dirty="0" smtClean="0"/>
                        <a:t> – </a:t>
                      </a:r>
                      <a:r>
                        <a:rPr lang="en-US" sz="2200" i="1" baseline="0" dirty="0" smtClean="0"/>
                        <a:t>phrase-based + large LM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Buck et al., 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20.7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baseline="0" dirty="0" smtClean="0"/>
                        <a:t>Existing NMT systems (Jean et al., 2015)</a:t>
                      </a:r>
                      <a:endParaRPr lang="en-US" sz="2200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err="1" smtClean="0"/>
                        <a:t>RNNsearch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16.5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baseline="0" dirty="0" err="1" smtClean="0"/>
                        <a:t>RNNsearch</a:t>
                      </a:r>
                      <a:r>
                        <a:rPr lang="en-US" sz="2200" i="0" baseline="0" dirty="0" smtClean="0"/>
                        <a:t> + </a:t>
                      </a:r>
                      <a:r>
                        <a:rPr lang="en-US" sz="2200" i="0" baseline="0" dirty="0" err="1" smtClean="0"/>
                        <a:t>unk</a:t>
                      </a:r>
                      <a:r>
                        <a:rPr lang="en-US" sz="2200" i="0" baseline="0" dirty="0" smtClean="0"/>
                        <a:t> repl. + large vocab + </a:t>
                      </a:r>
                      <a:r>
                        <a:rPr lang="en-US" sz="2200" i="1" baseline="0" dirty="0" smtClean="0"/>
                        <a:t>ensemble</a:t>
                      </a:r>
                      <a:r>
                        <a:rPr lang="en-US" sz="2200" i="0" baseline="0" dirty="0" smtClean="0"/>
                        <a:t> 8 models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21.6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Our NMT</a:t>
                      </a:r>
                      <a:r>
                        <a:rPr lang="en-US" sz="2200" i="1" baseline="0" dirty="0" smtClean="0"/>
                        <a:t> systems</a:t>
                      </a:r>
                      <a:endParaRPr lang="en-US" sz="22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Global </a:t>
                      </a:r>
                      <a:r>
                        <a:rPr lang="en-US" sz="2200" i="0" dirty="0" smtClean="0"/>
                        <a:t>attention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7.3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16.8 (+2.8)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Global </a:t>
                      </a:r>
                      <a:r>
                        <a:rPr lang="en-US" sz="2200" i="0" dirty="0" smtClean="0"/>
                        <a:t>attention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i="0" baseline="0" dirty="0" smtClean="0"/>
                        <a:t>+</a:t>
                      </a:r>
                      <a:r>
                        <a:rPr lang="en-US" sz="2200" i="1" baseline="0" dirty="0" smtClean="0"/>
                        <a:t> </a:t>
                      </a:r>
                      <a:r>
                        <a:rPr lang="en-US" sz="2200" i="0" baseline="0" dirty="0" smtClean="0"/>
                        <a:t>feed input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18.1 (+1.3)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dirty="0" smtClean="0"/>
                        <a:t>Local</a:t>
                      </a:r>
                      <a:r>
                        <a:rPr lang="en-US" sz="2200" i="0" dirty="0" smtClean="0"/>
                        <a:t> </a:t>
                      </a:r>
                      <a:r>
                        <a:rPr lang="en-US" sz="2200" dirty="0" smtClean="0"/>
                        <a:t>attention </a:t>
                      </a:r>
                      <a:r>
                        <a:rPr lang="en-US" sz="2200" i="0" baseline="0" dirty="0" smtClean="0"/>
                        <a:t>+ feed input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19.0 (+0.9)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1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1"/>
    </mc:Choice>
    <mc:Fallback xmlns="">
      <p:transition xmlns:p14="http://schemas.microsoft.com/office/powerpoint/2010/main" spd="slow" advTm="151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682"/>
            <a:ext cx="8229600" cy="1143000"/>
          </a:xfrm>
        </p:spPr>
        <p:txBody>
          <a:bodyPr/>
          <a:lstStyle/>
          <a:p>
            <a:r>
              <a:rPr lang="en-US" dirty="0"/>
              <a:t>English-German WMT</a:t>
            </a:r>
            <a:r>
              <a:rPr lang="en-US" dirty="0" smtClean="0"/>
              <a:t>’14 Results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79798"/>
              </p:ext>
            </p:extLst>
          </p:nvPr>
        </p:nvGraphicFramePr>
        <p:xfrm>
          <a:off x="155221" y="1038358"/>
          <a:ext cx="8861779" cy="430172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724811"/>
                <a:gridCol w="627079"/>
                <a:gridCol w="1509889"/>
              </a:tblGrid>
              <a:tr h="4612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Ppl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 sys</a:t>
                      </a:r>
                      <a:r>
                        <a:rPr lang="en-US" sz="2200" baseline="0" dirty="0" smtClean="0"/>
                        <a:t> – </a:t>
                      </a:r>
                      <a:r>
                        <a:rPr lang="en-US" sz="2200" i="1" baseline="0" dirty="0" smtClean="0"/>
                        <a:t>phrase-based + large LM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Buck et al., 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20.7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baseline="0" dirty="0" smtClean="0"/>
                        <a:t>Existing NMT systems (Jean et al., 2015)</a:t>
                      </a:r>
                      <a:endParaRPr lang="en-US" sz="2200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err="1" smtClean="0"/>
                        <a:t>RNNsearch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16.5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baseline="0" dirty="0" err="1" smtClean="0"/>
                        <a:t>RNNsearch</a:t>
                      </a:r>
                      <a:r>
                        <a:rPr lang="en-US" sz="2200" i="0" baseline="0" dirty="0" smtClean="0"/>
                        <a:t> + </a:t>
                      </a:r>
                      <a:r>
                        <a:rPr lang="en-US" sz="2200" i="0" baseline="0" dirty="0" err="1" smtClean="0"/>
                        <a:t>unk</a:t>
                      </a:r>
                      <a:r>
                        <a:rPr lang="en-US" sz="2200" i="0" baseline="0" dirty="0" smtClean="0"/>
                        <a:t> repl. + large vocab + </a:t>
                      </a:r>
                      <a:r>
                        <a:rPr lang="en-US" sz="2200" i="1" baseline="0" dirty="0" smtClean="0"/>
                        <a:t>ensemble</a:t>
                      </a:r>
                      <a:r>
                        <a:rPr lang="en-US" sz="2200" i="0" baseline="0" dirty="0" smtClean="0"/>
                        <a:t> 8 models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21.6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Our NMT</a:t>
                      </a:r>
                      <a:r>
                        <a:rPr lang="en-US" sz="2200" i="1" baseline="0" dirty="0" smtClean="0"/>
                        <a:t> systems</a:t>
                      </a:r>
                      <a:endParaRPr lang="en-US" sz="22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Global </a:t>
                      </a:r>
                      <a:r>
                        <a:rPr lang="en-US" sz="2200" i="0" dirty="0" smtClean="0"/>
                        <a:t>attention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7.3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16.8 (+2.8)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Global </a:t>
                      </a:r>
                      <a:r>
                        <a:rPr lang="en-US" sz="2200" i="0" dirty="0" smtClean="0"/>
                        <a:t>attention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i="0" baseline="0" dirty="0" smtClean="0"/>
                        <a:t>+</a:t>
                      </a:r>
                      <a:r>
                        <a:rPr lang="en-US" sz="2200" i="1" baseline="0" dirty="0" smtClean="0"/>
                        <a:t> </a:t>
                      </a:r>
                      <a:r>
                        <a:rPr lang="en-US" sz="2200" i="0" baseline="0" dirty="0" smtClean="0"/>
                        <a:t>feed input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18.1 (+1.3)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Local</a:t>
                      </a:r>
                      <a:r>
                        <a:rPr lang="en-US" sz="2200" i="0" dirty="0" smtClean="0"/>
                        <a:t> </a:t>
                      </a:r>
                      <a:r>
                        <a:rPr lang="en-US" sz="2200" dirty="0" smtClean="0"/>
                        <a:t>attention </a:t>
                      </a:r>
                      <a:r>
                        <a:rPr lang="en-US" sz="2200" i="0" baseline="0" dirty="0" smtClean="0"/>
                        <a:t>+ feed input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19.0 (+0.9)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Local</a:t>
                      </a:r>
                      <a:r>
                        <a:rPr lang="en-US" sz="2200" i="0" dirty="0" smtClean="0"/>
                        <a:t> </a:t>
                      </a:r>
                      <a:r>
                        <a:rPr lang="en-US" sz="2200" dirty="0" smtClean="0"/>
                        <a:t>attention </a:t>
                      </a:r>
                      <a:r>
                        <a:rPr lang="en-US" sz="2200" i="0" baseline="0" dirty="0" smtClean="0"/>
                        <a:t>+ feed input + </a:t>
                      </a:r>
                      <a:r>
                        <a:rPr lang="en-US" sz="2200" b="1" i="0" baseline="0" dirty="0" err="1" smtClean="0"/>
                        <a:t>unk</a:t>
                      </a:r>
                      <a:r>
                        <a:rPr lang="en-US" sz="2200" b="1" i="0" baseline="0" dirty="0" smtClean="0"/>
                        <a:t> replace</a:t>
                      </a:r>
                      <a:endParaRPr lang="en-US" sz="2200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20.9</a:t>
                      </a:r>
                      <a:r>
                        <a:rPr lang="en-US" sz="2200" b="1" baseline="0" dirty="0" smtClean="0"/>
                        <a:t> (+1.9)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536084"/>
            <a:ext cx="8229600" cy="983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Unknown replacement</a:t>
            </a:r>
            <a:r>
              <a:rPr lang="en-US" dirty="0" smtClean="0"/>
              <a:t>: +1.9 BLEU</a:t>
            </a:r>
          </a:p>
          <a:p>
            <a:pPr lvl="1"/>
            <a:r>
              <a:rPr lang="en-US" dirty="0" smtClean="0"/>
              <a:t>(Luong et al., ’15), (Jean et al., ’15).</a:t>
            </a:r>
          </a:p>
        </p:txBody>
      </p:sp>
    </p:spTree>
    <p:extLst>
      <p:ext uri="{BB962C8B-B14F-4D97-AF65-F5344CB8AC3E}">
        <p14:creationId xmlns:p14="http://schemas.microsoft.com/office/powerpoint/2010/main" val="3065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33"/>
    </mc:Choice>
    <mc:Fallback xmlns="">
      <p:transition xmlns:p14="http://schemas.microsoft.com/office/powerpoint/2010/main" spd="slow" advTm="242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682"/>
            <a:ext cx="8229600" cy="1143000"/>
          </a:xfrm>
        </p:spPr>
        <p:txBody>
          <a:bodyPr/>
          <a:lstStyle/>
          <a:p>
            <a:r>
              <a:rPr lang="en-US" dirty="0"/>
              <a:t>English-German WMT</a:t>
            </a:r>
            <a:r>
              <a:rPr lang="en-US" dirty="0" smtClean="0"/>
              <a:t>’14 Results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535511"/>
              </p:ext>
            </p:extLst>
          </p:nvPr>
        </p:nvGraphicFramePr>
        <p:xfrm>
          <a:off x="155221" y="1038358"/>
          <a:ext cx="8861779" cy="472844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724811"/>
                <a:gridCol w="627079"/>
                <a:gridCol w="1509889"/>
              </a:tblGrid>
              <a:tr h="4612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Ppl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 sys</a:t>
                      </a:r>
                      <a:r>
                        <a:rPr lang="en-US" sz="2200" baseline="0" dirty="0" smtClean="0"/>
                        <a:t> – </a:t>
                      </a:r>
                      <a:r>
                        <a:rPr lang="en-US" sz="2200" i="1" baseline="0" dirty="0" smtClean="0"/>
                        <a:t>phrase-based + large LM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Buck et al., 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20.7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baseline="0" dirty="0" smtClean="0"/>
                        <a:t>Existing NMT systems (Jean et al., 2015)</a:t>
                      </a:r>
                      <a:endParaRPr lang="en-US" sz="2200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err="1" smtClean="0"/>
                        <a:t>RNNsearch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16.5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baseline="0" dirty="0" err="1" smtClean="0"/>
                        <a:t>RNNsearch</a:t>
                      </a:r>
                      <a:r>
                        <a:rPr lang="en-US" sz="2200" i="0" baseline="0" dirty="0" smtClean="0"/>
                        <a:t> + </a:t>
                      </a:r>
                      <a:r>
                        <a:rPr lang="en-US" sz="2200" i="0" baseline="0" dirty="0" err="1" smtClean="0"/>
                        <a:t>unk</a:t>
                      </a:r>
                      <a:r>
                        <a:rPr lang="en-US" sz="2200" i="0" baseline="0" dirty="0" smtClean="0"/>
                        <a:t> repl. + large vocab + </a:t>
                      </a:r>
                      <a:r>
                        <a:rPr lang="en-US" sz="2200" i="1" baseline="0" dirty="0" smtClean="0"/>
                        <a:t>ensemble</a:t>
                      </a:r>
                      <a:r>
                        <a:rPr lang="en-US" sz="2200" i="0" baseline="0" dirty="0" smtClean="0"/>
                        <a:t> 8 models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21.6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Our NMT</a:t>
                      </a:r>
                      <a:r>
                        <a:rPr lang="en-US" sz="2200" i="1" baseline="0" dirty="0" smtClean="0"/>
                        <a:t> systems</a:t>
                      </a:r>
                      <a:endParaRPr lang="en-US" sz="220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Global </a:t>
                      </a:r>
                      <a:r>
                        <a:rPr lang="en-US" sz="2200" i="0" dirty="0" smtClean="0"/>
                        <a:t>attention</a:t>
                      </a:r>
                      <a:endParaRPr lang="en-US" sz="2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7.3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16.8 (+2.8)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Global </a:t>
                      </a:r>
                      <a:r>
                        <a:rPr lang="en-US" sz="2200" i="0" dirty="0" smtClean="0"/>
                        <a:t>attention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i="0" baseline="0" dirty="0" smtClean="0"/>
                        <a:t>+</a:t>
                      </a:r>
                      <a:r>
                        <a:rPr lang="en-US" sz="2200" i="1" baseline="0" dirty="0" smtClean="0"/>
                        <a:t> </a:t>
                      </a:r>
                      <a:r>
                        <a:rPr lang="en-US" sz="2200" i="0" baseline="0" dirty="0" smtClean="0"/>
                        <a:t>feed input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6.4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18.1 (+1.3)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Local</a:t>
                      </a:r>
                      <a:r>
                        <a:rPr lang="en-US" sz="2200" i="0" dirty="0" smtClean="0"/>
                        <a:t> </a:t>
                      </a:r>
                      <a:r>
                        <a:rPr lang="en-US" sz="2200" dirty="0" smtClean="0"/>
                        <a:t>attention </a:t>
                      </a:r>
                      <a:r>
                        <a:rPr lang="en-US" sz="2200" i="0" baseline="0" dirty="0" smtClean="0"/>
                        <a:t>+ feed input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19.0 (+0.9)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smtClean="0"/>
                        <a:t>Local</a:t>
                      </a:r>
                      <a:r>
                        <a:rPr lang="en-US" sz="2200" i="0" smtClean="0"/>
                        <a:t> </a:t>
                      </a:r>
                      <a:r>
                        <a:rPr lang="en-US" sz="2200" dirty="0" smtClean="0"/>
                        <a:t>attention </a:t>
                      </a:r>
                      <a:r>
                        <a:rPr lang="en-US" sz="2200" i="0" baseline="0" dirty="0" smtClean="0"/>
                        <a:t>+ feed input + </a:t>
                      </a:r>
                      <a:r>
                        <a:rPr lang="en-US" sz="2200" i="0" baseline="0" dirty="0" err="1" smtClean="0"/>
                        <a:t>unk</a:t>
                      </a:r>
                      <a:r>
                        <a:rPr lang="en-US" sz="2200" i="0" baseline="0" dirty="0" smtClean="0"/>
                        <a:t> replace</a:t>
                      </a:r>
                      <a:endParaRPr lang="en-US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5.9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20.9</a:t>
                      </a:r>
                      <a:r>
                        <a:rPr lang="en-US" sz="2200" b="0" baseline="0" dirty="0" smtClean="0"/>
                        <a:t> (+1.9)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Ensemble</a:t>
                      </a:r>
                      <a:r>
                        <a:rPr lang="en-US" sz="2200" dirty="0" smtClean="0"/>
                        <a:t> 8</a:t>
                      </a:r>
                      <a:r>
                        <a:rPr lang="en-US" sz="2200" baseline="0" dirty="0" smtClean="0"/>
                        <a:t> models + </a:t>
                      </a:r>
                      <a:r>
                        <a:rPr lang="en-US" sz="2200" baseline="0" dirty="0" err="1" smtClean="0"/>
                        <a:t>unk</a:t>
                      </a:r>
                      <a:r>
                        <a:rPr lang="en-US" sz="2200" baseline="0" dirty="0" smtClean="0"/>
                        <a:t> replace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23.0 (+2.1)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xplosion 1 4"/>
          <p:cNvSpPr/>
          <p:nvPr/>
        </p:nvSpPr>
        <p:spPr>
          <a:xfrm>
            <a:off x="4808497" y="5502536"/>
            <a:ext cx="2444424" cy="1323978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 New SOTA!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8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2"/>
    </mc:Choice>
    <mc:Fallback xmlns="">
      <p:transition xmlns:p14="http://schemas.microsoft.com/office/powerpoint/2010/main" spd="slow" advTm="155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55" y="4392850"/>
            <a:ext cx="8879548" cy="2227037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ig RNNs trained </a:t>
            </a:r>
            <a:r>
              <a:rPr lang="en-US" dirty="0" smtClean="0">
                <a:solidFill>
                  <a:srgbClr val="0000FF"/>
                </a:solidFill>
              </a:rPr>
              <a:t>end-to-end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5" y="1343754"/>
            <a:ext cx="5051007" cy="2915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1331" y="1357865"/>
            <a:ext cx="5186445" cy="2621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1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8"/>
    </mc:Choice>
    <mc:Fallback xmlns="">
      <p:transition xmlns:p14="http://schemas.microsoft.com/office/powerpoint/2010/main" spd="slow" advTm="106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1143000"/>
          </a:xfrm>
        </p:spPr>
        <p:txBody>
          <a:bodyPr/>
          <a:lstStyle/>
          <a:p>
            <a:r>
              <a:rPr lang="en-US" dirty="0" smtClean="0"/>
              <a:t>WMT’15 English-Results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9114"/>
            <a:ext cx="8229600" cy="1714630"/>
          </a:xfrm>
        </p:spPr>
        <p:txBody>
          <a:bodyPr>
            <a:normAutofit/>
          </a:bodyPr>
          <a:lstStyle/>
          <a:p>
            <a:pPr lvl="3"/>
            <a:endParaRPr lang="en-US" i="1" dirty="0" smtClean="0"/>
          </a:p>
          <a:p>
            <a:r>
              <a:rPr lang="en-US" dirty="0" smtClean="0"/>
              <a:t>WMT’15 </a:t>
            </a:r>
            <a:r>
              <a:rPr lang="en-US" i="1" dirty="0" smtClean="0">
                <a:solidFill>
                  <a:srgbClr val="0000FF"/>
                </a:solidFill>
              </a:rPr>
              <a:t>German-English</a:t>
            </a:r>
            <a:r>
              <a:rPr lang="en-US" dirty="0" smtClean="0"/>
              <a:t>: similar gains</a:t>
            </a:r>
          </a:p>
          <a:p>
            <a:pPr lvl="1"/>
            <a:r>
              <a:rPr lang="en-US" dirty="0" smtClean="0"/>
              <a:t>Attention: +2.7 BLEU		Feed input: +1.0 BLEU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23414"/>
              </p:ext>
            </p:extLst>
          </p:nvPr>
        </p:nvGraphicFramePr>
        <p:xfrm>
          <a:off x="530241" y="1889488"/>
          <a:ext cx="7724759" cy="13146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842641"/>
                <a:gridCol w="882118"/>
              </a:tblGrid>
              <a:tr h="461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English-German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Systems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BLEU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Winning</a:t>
                      </a:r>
                      <a:r>
                        <a:rPr lang="en-US" sz="2200" baseline="0" dirty="0" smtClean="0"/>
                        <a:t> system – </a:t>
                      </a:r>
                      <a:r>
                        <a:rPr lang="en-US" sz="2200" i="1" baseline="0" dirty="0" smtClean="0"/>
                        <a:t>NMT + 5-gram LM </a:t>
                      </a:r>
                      <a:r>
                        <a:rPr lang="en-US" sz="2200" i="1" baseline="0" dirty="0" err="1" smtClean="0"/>
                        <a:t>reranker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i="0" baseline="0" dirty="0" smtClean="0"/>
                        <a:t>(</a:t>
                      </a:r>
                      <a:r>
                        <a:rPr lang="en-US" sz="2200" i="0" dirty="0" smtClean="0"/>
                        <a:t>Montreal)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24.9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Our ensemble 8 models + </a:t>
                      </a:r>
                      <a:r>
                        <a:rPr lang="en-US" sz="2200" dirty="0" err="1" smtClean="0"/>
                        <a:t>unk</a:t>
                      </a:r>
                      <a:r>
                        <a:rPr lang="en-US" sz="2200" dirty="0" smtClean="0"/>
                        <a:t> replace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25.9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xplosion 1 4"/>
          <p:cNvSpPr/>
          <p:nvPr/>
        </p:nvSpPr>
        <p:spPr>
          <a:xfrm>
            <a:off x="5429386" y="3245712"/>
            <a:ext cx="2444424" cy="1323978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 New SOTA!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5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58"/>
    </mc:Choice>
    <mc:Fallback xmlns="">
      <p:transition xmlns:p14="http://schemas.microsoft.com/office/powerpoint/2010/main" spd="slow" advTm="556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curves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Long sentences</a:t>
            </a:r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dirty="0" smtClean="0"/>
              <a:t>Alignment quality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Sample translations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0"/>
    </mc:Choice>
    <mc:Fallback xmlns="">
      <p:transition xmlns:p14="http://schemas.microsoft.com/office/powerpoint/2010/main" spd="slow" advTm="147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0804"/>
            <a:ext cx="8229600" cy="3005359"/>
          </a:xfrm>
        </p:spPr>
        <p:txBody>
          <a:bodyPr/>
          <a:lstStyle/>
          <a:p>
            <a:r>
              <a:rPr lang="en-US" dirty="0" err="1" smtClean="0"/>
              <a:t>faf</a:t>
            </a:r>
            <a:endParaRPr lang="en-US" dirty="0"/>
          </a:p>
        </p:txBody>
      </p:sp>
      <p:pic>
        <p:nvPicPr>
          <p:cNvPr id="5" name="Picture 4" descr="learnin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600"/>
            <a:ext cx="9144000" cy="4345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1603" y="3623083"/>
            <a:ext cx="197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No attention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4338373" y="4084748"/>
            <a:ext cx="302595" cy="307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5226" y="4584866"/>
            <a:ext cx="143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Attention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19111" y="4584866"/>
            <a:ext cx="500945" cy="114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43"/>
    </mc:Choice>
    <mc:Fallback xmlns="">
      <p:transition xmlns:p14="http://schemas.microsoft.com/office/powerpoint/2010/main" spd="slow" advTm="412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Long Sentences</a:t>
            </a:r>
            <a:endParaRPr lang="en-US" dirty="0"/>
          </a:p>
        </p:txBody>
      </p:sp>
      <p:pic>
        <p:nvPicPr>
          <p:cNvPr id="4" name="Content Placeholder 3" descr="length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679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3201864"/>
            <a:ext cx="245405" cy="89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0001" y="472597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No Attention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29553" y="4542533"/>
            <a:ext cx="500945" cy="283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1603" y="1508942"/>
            <a:ext cx="197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Attention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4338373" y="1970607"/>
            <a:ext cx="302595" cy="307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79"/>
    </mc:Choice>
    <mc:Fallback xmlns="">
      <p:transition xmlns:p14="http://schemas.microsoft.com/office/powerpoint/2010/main" spd="slow" advTm="589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Quality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371221"/>
            <a:ext cx="8229600" cy="16138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RWTH </a:t>
            </a:r>
            <a:r>
              <a:rPr lang="en-US" dirty="0" smtClean="0"/>
              <a:t>gold </a:t>
            </a:r>
            <a:r>
              <a:rPr lang="en-US" dirty="0"/>
              <a:t>alignment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508 English-German </a:t>
            </a:r>
            <a:r>
              <a:rPr lang="en-US" dirty="0" err="1" smtClean="0"/>
              <a:t>Europarl</a:t>
            </a:r>
            <a:r>
              <a:rPr lang="en-US" dirty="0" smtClean="0"/>
              <a:t> sentences.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Force decode our models.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93950"/>
              </p:ext>
            </p:extLst>
          </p:nvPr>
        </p:nvGraphicFramePr>
        <p:xfrm>
          <a:off x="2932055" y="1756645"/>
          <a:ext cx="344546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767"/>
                <a:gridCol w="8907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Berkeley aligner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0.32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Our NMT systems</a:t>
                      </a:r>
                      <a:endParaRPr lang="en-US" sz="2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Global attention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Local attention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Ensemble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0.34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hape 157"/>
          <p:cNvSpPr txBox="1"/>
          <p:nvPr/>
        </p:nvSpPr>
        <p:spPr>
          <a:xfrm>
            <a:off x="2794002" y="6104846"/>
            <a:ext cx="3795889" cy="499154"/>
          </a:xfrm>
          <a:prstGeom prst="rect">
            <a:avLst/>
          </a:prstGeom>
          <a:solidFill>
            <a:srgbClr val="E06666"/>
          </a:solidFill>
          <a:ln w="9525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Competitive AERs!</a:t>
            </a:r>
            <a:endParaRPr lang="en" sz="2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74"/>
    </mc:Choice>
    <mc:Fallback xmlns="">
      <p:transition xmlns:p14="http://schemas.microsoft.com/office/powerpoint/2010/main" spd="slow" advTm="898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English-German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6755"/>
            <a:ext cx="8229600" cy="819408"/>
          </a:xfrm>
        </p:spPr>
        <p:txBody>
          <a:bodyPr/>
          <a:lstStyle/>
          <a:p>
            <a:r>
              <a:rPr lang="en-US" dirty="0" smtClean="0"/>
              <a:t>Translate names correctly.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31483"/>
              </p:ext>
            </p:extLst>
          </p:nvPr>
        </p:nvGraphicFramePr>
        <p:xfrm>
          <a:off x="98778" y="1825207"/>
          <a:ext cx="8960552" cy="2617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765"/>
                <a:gridCol w="8292787"/>
              </a:tblGrid>
              <a:tr h="50415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src</a:t>
                      </a:r>
                      <a:endParaRPr lang="en-US" sz="2000" dirty="0"/>
                    </a:p>
                  </a:txBody>
                  <a:tcPr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Orlando Bloom and </a:t>
                      </a:r>
                      <a:r>
                        <a:rPr lang="en-US" sz="2400" b="1" i="1" kern="1200" dirty="0" smtClean="0">
                          <a:solidFill>
                            <a:srgbClr val="9BBB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Miranda Kerr</a:t>
                      </a:r>
                      <a:r>
                        <a:rPr lang="en-US" sz="2400" b="1" kern="1200" dirty="0" smtClean="0">
                          <a:solidFill>
                            <a:srgbClr val="9BBB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still love each other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ref</a:t>
                      </a:r>
                      <a:endParaRPr lang="en-US" sz="2000" dirty="0"/>
                    </a:p>
                  </a:txBody>
                  <a:tcPr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Orlando Bloom und </a:t>
                      </a:r>
                      <a:r>
                        <a:rPr lang="en-US" sz="2400" b="1" kern="1200" dirty="0" smtClean="0">
                          <a:solidFill>
                            <a:srgbClr val="3A81BA"/>
                          </a:solidFill>
                          <a:latin typeface="+mn-lt"/>
                          <a:ea typeface="+mn-ea"/>
                          <a:cs typeface="+mn-cs"/>
                        </a:rPr>
                        <a:t>Miranda</a:t>
                      </a:r>
                      <a:r>
                        <a:rPr lang="en-US" sz="2400" i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3A81BA"/>
                          </a:solidFill>
                          <a:latin typeface="+mn-lt"/>
                          <a:ea typeface="+mn-ea"/>
                          <a:cs typeface="+mn-cs"/>
                        </a:rPr>
                        <a:t>Kerr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lieben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noch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best</a:t>
                      </a:r>
                      <a:endParaRPr lang="en-US" sz="2000" dirty="0"/>
                    </a:p>
                  </a:txBody>
                  <a:tcPr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Orlando Bloom und </a:t>
                      </a:r>
                      <a:r>
                        <a:rPr lang="en-US" sz="2400" b="1" i="0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Miranda Kerr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lieben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einander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noch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immer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base</a:t>
                      </a:r>
                      <a:endParaRPr lang="en-US" sz="2000" dirty="0"/>
                    </a:p>
                  </a:txBody>
                  <a:tcPr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Orlando Bloom und </a:t>
                      </a: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Lucas Miranda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lieben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einander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noch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immer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99179" y="3211285"/>
            <a:ext cx="1780822" cy="398336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99178" y="3928130"/>
            <a:ext cx="1936043" cy="398336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1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9"/>
    </mc:Choice>
    <mc:Fallback xmlns="">
      <p:transition xmlns:p14="http://schemas.microsoft.com/office/powerpoint/2010/main" spd="slow" advTm="400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</a:t>
            </a:r>
            <a:r>
              <a:rPr lang="en-US" dirty="0"/>
              <a:t>English-</a:t>
            </a:r>
            <a:r>
              <a:rPr lang="en-US" dirty="0" smtClean="0"/>
              <a:t>German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8583"/>
            <a:ext cx="8229600" cy="1367172"/>
          </a:xfrm>
        </p:spPr>
        <p:txBody>
          <a:bodyPr>
            <a:normAutofit/>
          </a:bodyPr>
          <a:lstStyle/>
          <a:p>
            <a:r>
              <a:rPr lang="en-US" dirty="0" smtClean="0"/>
              <a:t>Translate a </a:t>
            </a:r>
            <a:r>
              <a:rPr lang="en-US" dirty="0" smtClean="0">
                <a:solidFill>
                  <a:srgbClr val="0000FF"/>
                </a:solidFill>
              </a:rPr>
              <a:t>doubly-negated </a:t>
            </a:r>
            <a:r>
              <a:rPr lang="en-US" dirty="0">
                <a:solidFill>
                  <a:srgbClr val="0000FF"/>
                </a:solidFill>
              </a:rPr>
              <a:t>phrase </a:t>
            </a:r>
            <a:r>
              <a:rPr lang="en-US" dirty="0" smtClean="0"/>
              <a:t>correctly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Fail to translate “passenger experience”.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57618"/>
              </p:ext>
            </p:extLst>
          </p:nvPr>
        </p:nvGraphicFramePr>
        <p:xfrm>
          <a:off x="163536" y="1548997"/>
          <a:ext cx="8902770" cy="3694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575"/>
                <a:gridCol w="8417195"/>
              </a:tblGrid>
              <a:tr h="50415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src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′′ We ′ re pleased the FAA recognizes that an enjoyable passenger experience is </a:t>
                      </a:r>
                      <a:r>
                        <a:rPr lang="en-US" sz="1980" b="1" i="1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incompatible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safety and security , ′′ said </a:t>
                      </a:r>
                      <a:r>
                        <a:rPr lang="en-US" sz="198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Roger Dow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CEO of the U.S. Travel Association . </a:t>
                      </a:r>
                      <a:endParaRPr lang="en-US" sz="198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freuen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FAA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erkennt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angenehmes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Passagiererlebnis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Wider-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spruch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zur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steht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sagte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Roger Dow</a:t>
                      </a:r>
                      <a:r>
                        <a:rPr lang="en-US" sz="198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CEO der U.S. Travel Association . </a:t>
                      </a:r>
                      <a:endParaRPr lang="en-US" sz="198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best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′′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freuen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FAA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anerkennt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angenehmes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i="0" kern="1200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unvereinbar</a:t>
                      </a:r>
                      <a:r>
                        <a:rPr lang="en-US" sz="1980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′′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sagte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0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Roger Dow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CEO der US - die . </a:t>
                      </a:r>
                      <a:endParaRPr lang="en-US" sz="198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base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′′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freuen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̈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&lt;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&lt;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vereinbar</a:t>
                      </a:r>
                      <a:r>
                        <a:rPr lang="en-US" sz="1980" b="0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′′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sagte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0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Roger Cameron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CEO der US - &lt;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. </a:t>
                      </a:r>
                      <a:endParaRPr lang="en-US" sz="198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30222" y="3863219"/>
            <a:ext cx="1312334" cy="398336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8622" y="4565952"/>
            <a:ext cx="1103489" cy="398336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8622" y="1870731"/>
            <a:ext cx="1851378" cy="398336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8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88"/>
    </mc:Choice>
    <mc:Fallback xmlns="">
      <p:transition xmlns:p14="http://schemas.microsoft.com/office/powerpoint/2010/main" spd="slow" advTm="660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</a:t>
            </a:r>
            <a:r>
              <a:rPr lang="en-US" dirty="0"/>
              <a:t>English-</a:t>
            </a:r>
            <a:r>
              <a:rPr lang="en-US" dirty="0" smtClean="0"/>
              <a:t>German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8583"/>
            <a:ext cx="8229600" cy="9831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Fail</a:t>
            </a:r>
            <a:r>
              <a:rPr lang="en-US" dirty="0"/>
              <a:t> to translate “passenger experience”.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97005"/>
              </p:ext>
            </p:extLst>
          </p:nvPr>
        </p:nvGraphicFramePr>
        <p:xfrm>
          <a:off x="163536" y="1548997"/>
          <a:ext cx="8902770" cy="3694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575"/>
                <a:gridCol w="8417195"/>
              </a:tblGrid>
              <a:tr h="50415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src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′′ We ′ re pleased the FAA recognizes that an enjoyable passenger experience is </a:t>
                      </a:r>
                      <a:r>
                        <a:rPr lang="en-US" sz="1980" b="1" i="1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incompatible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safety and security , ′′ said </a:t>
                      </a:r>
                      <a:r>
                        <a:rPr lang="en-US" sz="198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Roger Dow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CEO of the U.S. Travel Association . </a:t>
                      </a:r>
                      <a:endParaRPr lang="en-US" sz="198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freuen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FAA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erkennt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angenehmes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Passagiererlebnis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Wider-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spruch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zur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steht</a:t>
                      </a:r>
                      <a:r>
                        <a:rPr lang="en-US" sz="1980" b="1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sagte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Roger Dow</a:t>
                      </a:r>
                      <a:r>
                        <a:rPr lang="en-US" sz="198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CEO der U.S. Travel Association . </a:t>
                      </a:r>
                      <a:endParaRPr lang="en-US" sz="198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best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′′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freuen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FAA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anerkennt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angenehmes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i="0" kern="1200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unvereinbar</a:t>
                      </a:r>
                      <a:r>
                        <a:rPr lang="en-US" sz="1980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′′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sagte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0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Roger Dow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CEO der US - die . </a:t>
                      </a:r>
                      <a:endParaRPr lang="en-US" sz="198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base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′′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freuen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̈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&lt;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dass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&lt;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1" kern="1200" dirty="0" err="1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vereinbar</a:t>
                      </a:r>
                      <a:r>
                        <a:rPr lang="en-US" sz="1980" b="0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Sicherheit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′′ , 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sagte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80" b="0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Roger Cameron 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CEO der US - &lt;</a:t>
                      </a:r>
                      <a:r>
                        <a:rPr lang="en-US" sz="198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</a:t>
                      </a:r>
                      <a:r>
                        <a:rPr lang="en-US" sz="198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. </a:t>
                      </a:r>
                      <a:endParaRPr lang="en-US" sz="198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50000" y="1548997"/>
            <a:ext cx="2336800" cy="398336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3289" y="2562174"/>
            <a:ext cx="1943017" cy="398336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2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88"/>
    </mc:Choice>
    <mc:Fallback xmlns="">
      <p:transition xmlns:p14="http://schemas.microsoft.com/office/powerpoint/2010/main" spd="slow" advTm="660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28960"/>
              </p:ext>
            </p:extLst>
          </p:nvPr>
        </p:nvGraphicFramePr>
        <p:xfrm>
          <a:off x="51846" y="1274590"/>
          <a:ext cx="9007488" cy="482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074"/>
                <a:gridCol w="8517414"/>
              </a:tblGrid>
              <a:tr h="50415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src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Wegen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der von Berlin und der Europa ̈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ischen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Zentralbank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verha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̈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ngten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strengen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Sparpolitik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Verbindung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der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Zwangsjacke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in die die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jeweilige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nationale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Wirtschaft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Festhal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ten an der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gemeinsamen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̈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hrung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geno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̈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tigt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wird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sind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viele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Menschen der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Ansicht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das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Europa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weit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gegangen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95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950" b="1" i="0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austerity imposed by Berlin and the European Central Bank , coupled with the straitjacket 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imposed on national economies through adherence to the common currency , has led many people to think Project Europe has gone too far . </a:t>
                      </a:r>
                      <a:endParaRPr lang="en-US" sz="195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best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of the strict </a:t>
                      </a:r>
                      <a:r>
                        <a:rPr lang="en-US" sz="1950" b="1" i="0" kern="1200" dirty="0" smtClean="0">
                          <a:solidFill>
                            <a:srgbClr val="4F81B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austerity measures imposed by Berlin and the European Central Bank in connection with the straitjacket 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which the respective national economy is forced to adhere to the common currency , many people believe that the European project has gone too far .  </a:t>
                      </a:r>
                      <a:endParaRPr lang="en-US" sz="195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base</a:t>
                      </a:r>
                      <a:endParaRPr lang="en-US" sz="1800" dirty="0"/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of the pressure </a:t>
                      </a:r>
                      <a:r>
                        <a:rPr lang="en-US" sz="195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imposed by the European Central Bank and the Federal Central Bank with the strict austerity</a:t>
                      </a:r>
                      <a:r>
                        <a:rPr lang="en-US" sz="1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imposed on the national economy in the face of the single currency , many people believe that the European project has gone too far . </a:t>
                      </a:r>
                      <a:endParaRPr lang="en-US" sz="195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German-English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24221"/>
            <a:ext cx="8229600" cy="56936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Translate well long sentences.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278512" y="2590396"/>
            <a:ext cx="1540932" cy="395515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134" y="2885520"/>
            <a:ext cx="1628422" cy="398336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69911" y="3843463"/>
            <a:ext cx="3603977" cy="398336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3235" y="2587575"/>
            <a:ext cx="189098" cy="39833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962" y="2885520"/>
            <a:ext cx="61885" cy="39833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15"/>
    </mc:Choice>
    <mc:Fallback xmlns="">
      <p:transition xmlns:p14="http://schemas.microsoft.com/office/powerpoint/2010/main" spd="slow" advTm="433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008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effective </a:t>
            </a:r>
            <a:r>
              <a:rPr lang="en-US" dirty="0" err="1" smtClean="0"/>
              <a:t>attentional</a:t>
            </a:r>
            <a:r>
              <a:rPr lang="en-US" dirty="0" smtClean="0"/>
              <a:t> mechanisms:</a:t>
            </a:r>
          </a:p>
          <a:p>
            <a:pPr lvl="1"/>
            <a:r>
              <a:rPr lang="en-US" dirty="0" smtClean="0"/>
              <a:t>Global and </a:t>
            </a:r>
            <a:r>
              <a:rPr lang="en-US" b="1" dirty="0" smtClean="0"/>
              <a:t>local</a:t>
            </a:r>
            <a:r>
              <a:rPr lang="en-US" dirty="0" smtClean="0"/>
              <a:t> attention</a:t>
            </a:r>
          </a:p>
          <a:p>
            <a:pPr lvl="1"/>
            <a:r>
              <a:rPr lang="en-US" dirty="0" smtClean="0"/>
              <a:t>State-of-the-art results in WMT English-German.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Detailed analysis:</a:t>
            </a:r>
          </a:p>
          <a:p>
            <a:pPr lvl="1"/>
            <a:r>
              <a:rPr lang="en-US" dirty="0" smtClean="0"/>
              <a:t>Better in translating names.</a:t>
            </a:r>
          </a:p>
          <a:p>
            <a:pPr lvl="1"/>
            <a:r>
              <a:rPr lang="en-US" dirty="0" smtClean="0"/>
              <a:t>Handle well long sentences.</a:t>
            </a:r>
          </a:p>
          <a:p>
            <a:pPr lvl="1"/>
            <a:r>
              <a:rPr lang="en-US" dirty="0" smtClean="0"/>
              <a:t>Achieve competitive AERs.</a:t>
            </a:r>
          </a:p>
          <a:p>
            <a:pPr lvl="3"/>
            <a:endParaRPr lang="en-US" dirty="0"/>
          </a:p>
          <a:p>
            <a:r>
              <a:rPr lang="en-US" dirty="0" smtClean="0"/>
              <a:t>Code </a:t>
            </a:r>
            <a:r>
              <a:rPr lang="en-US" smtClean="0"/>
              <a:t>will be available </a:t>
            </a:r>
            <a:r>
              <a:rPr lang="en-US" dirty="0"/>
              <a:t>soon: </a:t>
            </a:r>
            <a:r>
              <a:rPr lang="en-US" dirty="0">
                <a:hlinkClick r:id="rId3"/>
              </a:rPr>
              <a:t>http://nlp.stanford.edu/projects/nmt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12720" y="6016400"/>
            <a:ext cx="409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you!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6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14"/>
    </mc:Choice>
    <mc:Fallback xmlns="">
      <p:transition xmlns:p14="http://schemas.microsoft.com/office/powerpoint/2010/main" spd="slow" advTm="414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55" y="4392850"/>
            <a:ext cx="8879548" cy="2227037"/>
          </a:xfrm>
        </p:spPr>
        <p:txBody>
          <a:bodyPr>
            <a:normAutofit/>
          </a:bodyPr>
          <a:lstStyle/>
          <a:p>
            <a:r>
              <a:rPr lang="en-US" dirty="0" smtClean="0"/>
              <a:t>Big RNNs trained </a:t>
            </a:r>
            <a:r>
              <a:rPr lang="en-US" dirty="0" smtClean="0">
                <a:solidFill>
                  <a:srgbClr val="0000FF"/>
                </a:solidFill>
              </a:rPr>
              <a:t>end-to-end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5" y="1343754"/>
            <a:ext cx="5051007" cy="2915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5771" y="1357865"/>
            <a:ext cx="5186445" cy="2621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3"/>
    </mc:Choice>
    <mc:Fallback xmlns="">
      <p:transition xmlns:p14="http://schemas.microsoft.com/office/powerpoint/2010/main" spd="slow" advTm="26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55" y="4392850"/>
            <a:ext cx="8879548" cy="2227037"/>
          </a:xfrm>
        </p:spPr>
        <p:txBody>
          <a:bodyPr>
            <a:normAutofit/>
          </a:bodyPr>
          <a:lstStyle/>
          <a:p>
            <a:r>
              <a:rPr lang="en-US" dirty="0" smtClean="0"/>
              <a:t>Big RNNs trained </a:t>
            </a:r>
            <a:r>
              <a:rPr lang="en-US" dirty="0" smtClean="0">
                <a:solidFill>
                  <a:srgbClr val="0000FF"/>
                </a:solidFill>
              </a:rPr>
              <a:t>end-to-end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5" y="1343754"/>
            <a:ext cx="5051007" cy="2915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8433" y="1357865"/>
            <a:ext cx="5186445" cy="2621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6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"/>
    </mc:Choice>
    <mc:Fallback xmlns="">
      <p:transition xmlns:p14="http://schemas.microsoft.com/office/powerpoint/2010/main" spd="slow" advTm="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55" y="4392850"/>
            <a:ext cx="8879548" cy="2227037"/>
          </a:xfrm>
        </p:spPr>
        <p:txBody>
          <a:bodyPr>
            <a:normAutofit/>
          </a:bodyPr>
          <a:lstStyle/>
          <a:p>
            <a:r>
              <a:rPr lang="en-US" dirty="0" smtClean="0"/>
              <a:t>Big RNNs trained </a:t>
            </a:r>
            <a:r>
              <a:rPr lang="en-US" dirty="0" smtClean="0">
                <a:solidFill>
                  <a:srgbClr val="0000FF"/>
                </a:solidFill>
              </a:rPr>
              <a:t>end-to-end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5" y="1343754"/>
            <a:ext cx="5051007" cy="2915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80" y="1343754"/>
            <a:ext cx="5186445" cy="2621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9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"/>
    </mc:Choice>
    <mc:Fallback xmlns="">
      <p:transition xmlns:p14="http://schemas.microsoft.com/office/powerpoint/2010/main" spd="slow" advTm="15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55" y="4392850"/>
            <a:ext cx="8879548" cy="2227037"/>
          </a:xfrm>
        </p:spPr>
        <p:txBody>
          <a:bodyPr>
            <a:normAutofit/>
          </a:bodyPr>
          <a:lstStyle/>
          <a:p>
            <a:r>
              <a:rPr lang="en-US" dirty="0" smtClean="0"/>
              <a:t>Big RNNs trained end-to-end: </a:t>
            </a:r>
            <a:r>
              <a:rPr lang="en-US" dirty="0" smtClean="0">
                <a:solidFill>
                  <a:srgbClr val="0000FF"/>
                </a:solidFill>
              </a:rPr>
              <a:t>encoder-decoder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5" y="1343754"/>
            <a:ext cx="5051007" cy="2915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4339" y="1343754"/>
            <a:ext cx="5186445" cy="2621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3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5"/>
    </mc:Choice>
    <mc:Fallback xmlns="">
      <p:transition xmlns:p14="http://schemas.microsoft.com/office/powerpoint/2010/main" spd="slow" advTm="1207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55" y="4392850"/>
            <a:ext cx="8879548" cy="2227037"/>
          </a:xfrm>
        </p:spPr>
        <p:txBody>
          <a:bodyPr>
            <a:normAutofit/>
          </a:bodyPr>
          <a:lstStyle/>
          <a:p>
            <a:r>
              <a:rPr lang="en-US" dirty="0"/>
              <a:t>Big RNNs trained end-to-end: </a:t>
            </a:r>
            <a:r>
              <a:rPr lang="en-US" dirty="0">
                <a:solidFill>
                  <a:srgbClr val="0000FF"/>
                </a:solidFill>
              </a:rPr>
              <a:t>encoder-decoder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6" y="1343754"/>
            <a:ext cx="5051005" cy="2915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41665" y="1343754"/>
            <a:ext cx="5186445" cy="2621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8289" y="1763889"/>
            <a:ext cx="5186445" cy="2046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1"/>
    </mc:Choice>
    <mc:Fallback xmlns="">
      <p:transition xmlns:p14="http://schemas.microsoft.com/office/powerpoint/2010/main" spd="slow" advTm="33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9|10.1|1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3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|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5.6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29564</TotalTime>
  <Words>3372</Words>
  <Application>Microsoft Macintosh PowerPoint</Application>
  <PresentationFormat>On-screen Show (4:3)</PresentationFormat>
  <Paragraphs>593</Paragraphs>
  <Slides>49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Effective Approaches to Attention-based Neural Machine Translation </vt:lpstr>
      <vt:lpstr>PowerPoint Presentation</vt:lpstr>
      <vt:lpstr>Neural Machine Translation (NMT)</vt:lpstr>
      <vt:lpstr>Neural Machine Translation (NMT)</vt:lpstr>
      <vt:lpstr>Neural Machine Translation (NMT)</vt:lpstr>
      <vt:lpstr>Neural Machine Translation (NMT)</vt:lpstr>
      <vt:lpstr>Neural Machine Translation (NMT)</vt:lpstr>
      <vt:lpstr>Neural Machine Translation (NMT)</vt:lpstr>
      <vt:lpstr>Neural Machine Translation (NMT)</vt:lpstr>
      <vt:lpstr>Neural Machine Translation (NMT)</vt:lpstr>
      <vt:lpstr>Neural Machine Translation (NMT)</vt:lpstr>
      <vt:lpstr>Attention Mechanism</vt:lpstr>
      <vt:lpstr>Attention Mechanism</vt:lpstr>
      <vt:lpstr>Attention Mechanism</vt:lpstr>
      <vt:lpstr>Attention Mechanism</vt:lpstr>
      <vt:lpstr>Attention Mechanism</vt:lpstr>
      <vt:lpstr>Attention Mechanism</vt:lpstr>
      <vt:lpstr>Our work</vt:lpstr>
      <vt:lpstr>Global Attention</vt:lpstr>
      <vt:lpstr>Global Attention</vt:lpstr>
      <vt:lpstr>Global Attention</vt:lpstr>
      <vt:lpstr>Global Attention</vt:lpstr>
      <vt:lpstr>Local Attention</vt:lpstr>
      <vt:lpstr>Local Attention (2)</vt:lpstr>
      <vt:lpstr>Local Attention (3)</vt:lpstr>
      <vt:lpstr>Local Attention (3)</vt:lpstr>
      <vt:lpstr>Local Attention (3)</vt:lpstr>
      <vt:lpstr>Input-feeding Approach</vt:lpstr>
      <vt:lpstr>Input-feeding Approach</vt:lpstr>
      <vt:lpstr>Experiments</vt:lpstr>
      <vt:lpstr>English-German WMT’14 Results</vt:lpstr>
      <vt:lpstr>English-German WMT’14 Results</vt:lpstr>
      <vt:lpstr>English-German WMT’14 Results</vt:lpstr>
      <vt:lpstr>English-German WMT’14 Results</vt:lpstr>
      <vt:lpstr>English-German WMT’14 Results</vt:lpstr>
      <vt:lpstr>English-German WMT’14 Results</vt:lpstr>
      <vt:lpstr>English-German WMT’14 Results</vt:lpstr>
      <vt:lpstr>English-German WMT’14 Results</vt:lpstr>
      <vt:lpstr>English-German WMT’14 Results</vt:lpstr>
      <vt:lpstr>WMT’15 English-Results</vt:lpstr>
      <vt:lpstr>Analysis</vt:lpstr>
      <vt:lpstr>Learning Curves</vt:lpstr>
      <vt:lpstr>Translate Long Sentences</vt:lpstr>
      <vt:lpstr>Alignment Quality</vt:lpstr>
      <vt:lpstr>Sample English-German translations</vt:lpstr>
      <vt:lpstr>Sample English-German translations</vt:lpstr>
      <vt:lpstr>Sample English-German translations</vt:lpstr>
      <vt:lpstr>Sample German-English translations</vt:lpstr>
      <vt:lpstr>Conclusion</vt:lpstr>
    </vt:vector>
  </TitlesOfParts>
  <Company>Stanford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Rare Word Problem in Neural Machine Translation </dc:title>
  <dc:creator>Thang Luong</dc:creator>
  <cp:lastModifiedBy>Thang Luong</cp:lastModifiedBy>
  <cp:revision>229</cp:revision>
  <dcterms:created xsi:type="dcterms:W3CDTF">2015-07-23T07:59:37Z</dcterms:created>
  <dcterms:modified xsi:type="dcterms:W3CDTF">2015-09-21T08:13:56Z</dcterms:modified>
</cp:coreProperties>
</file>