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280" r:id="rId4"/>
    <p:sldId id="296" r:id="rId5"/>
    <p:sldId id="257" r:id="rId6"/>
    <p:sldId id="290" r:id="rId7"/>
    <p:sldId id="294" r:id="rId8"/>
    <p:sldId id="292" r:id="rId9"/>
    <p:sldId id="272" r:id="rId10"/>
    <p:sldId id="266" r:id="rId11"/>
    <p:sldId id="267" r:id="rId12"/>
    <p:sldId id="268" r:id="rId13"/>
    <p:sldId id="271" r:id="rId14"/>
    <p:sldId id="307" r:id="rId15"/>
    <p:sldId id="270" r:id="rId16"/>
    <p:sldId id="287" r:id="rId17"/>
    <p:sldId id="273" r:id="rId18"/>
    <p:sldId id="277" r:id="rId19"/>
    <p:sldId id="288" r:id="rId20"/>
    <p:sldId id="274" r:id="rId21"/>
    <p:sldId id="295" r:id="rId22"/>
    <p:sldId id="276" r:id="rId23"/>
    <p:sldId id="300" r:id="rId24"/>
    <p:sldId id="301" r:id="rId25"/>
    <p:sldId id="289" r:id="rId26"/>
    <p:sldId id="297" r:id="rId27"/>
    <p:sldId id="302" r:id="rId28"/>
    <p:sldId id="303" r:id="rId29"/>
    <p:sldId id="304" r:id="rId30"/>
    <p:sldId id="305" r:id="rId31"/>
    <p:sldId id="306" r:id="rId32"/>
    <p:sldId id="275" r:id="rId33"/>
  </p:sldIdLst>
  <p:sldSz cx="9144000" cy="6858000" type="screen4x3"/>
  <p:notesSz cx="6845300" cy="93964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FCF"/>
    <a:srgbClr val="66FF66"/>
    <a:srgbClr val="400080"/>
    <a:srgbClr val="0000FF"/>
    <a:srgbClr val="FF0000"/>
    <a:srgbClr val="CC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1" autoAdjust="0"/>
    <p:restoredTop sz="90946" autoAdjust="0"/>
  </p:normalViewPr>
  <p:slideViewPr>
    <p:cSldViewPr snapToGrid="0">
      <p:cViewPr>
        <p:scale>
          <a:sx n="76" d="100"/>
          <a:sy n="76" d="100"/>
        </p:scale>
        <p:origin x="-1944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6CC01A8-D1D4-4FC4-80F3-F8C301632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0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8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3594D0B-71B6-4C27-B410-E5F2984FA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7CACF-BE44-45DB-B972-4C38D72034B6}" type="slidenum">
              <a:rPr lang="en-US"/>
              <a:pPr/>
              <a:t>1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10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11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Give more weights</a:t>
            </a:r>
            <a:r>
              <a:rPr lang="en-US" baseline="0" dirty="0" smtClean="0">
                <a:cs typeface="Times New Roman"/>
              </a:rPr>
              <a:t> to words deemed important by NB, can just train discriminatively.</a:t>
            </a:r>
            <a:endParaRPr lang="en-US" dirty="0">
              <a:cs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12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cs typeface="Times New Roman"/>
              </a:rPr>
              <a:t>This is an approximately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cs typeface="Times New Roman"/>
              </a:rPr>
              <a:t> correct assumption for real data. So building it into the model should make the model more statistically efficient.</a:t>
            </a:r>
            <a:endParaRPr lang="en-US" sz="800" kern="1200" dirty="0" smtClean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cs typeface="Times New Roman"/>
              </a:rPr>
              <a:t>can </a:t>
            </a:r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>get more insight this way...</a:t>
            </a:r>
            <a:endParaRPr lang="en-US" sz="800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>careful about confusing ppl familiar with </a:t>
            </a:r>
            <a:r>
              <a:rPr lang="en-US" sz="80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standard maxent lambda...</a:t>
            </a: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makes weights w... rho or 1/sigma^2 for regularization or C</a:t>
            </a:r>
          </a:p>
          <a:p>
            <a:r>
              <a:rPr lang="en-US" dirty="0">
                <a:cs typeface="Times New Roman"/>
              </a:rPr>
              <a:t>give an intuitive explaination as to why 1 and 2 are equivalent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13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Using two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very basic methods, as well as the proposed method, we establish some strong baselines</a:t>
            </a:r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</a:t>
            </a:r>
            <a:r>
              <a:rPr lang="en-US" baseline="0" dirty="0"/>
              <a:t>anything, the method listed often has access to more information</a:t>
            </a:r>
          </a:p>
          <a:p>
            <a:r>
              <a:rPr lang="en-US" baseline="0" dirty="0">
                <a:cs typeface="Times New Roman"/>
              </a:rPr>
              <a:t>unigram vs. bigram perhaps?</a:t>
            </a:r>
          </a:p>
          <a:p>
            <a:r>
              <a:rPr lang="en-US" baseline="0" dirty="0">
                <a:cs typeface="Times New Roman"/>
              </a:rPr>
              <a:t>state of the art vs. bigram</a:t>
            </a:r>
          </a:p>
          <a:p>
            <a:r>
              <a:rPr lang="en-US" dirty="0">
                <a:cs typeface="Times New Roman"/>
              </a:rPr>
              <a:t>try a bar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anything, the method listed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5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separate this slide into 3, and put conclusion in the title</a:t>
            </a:r>
          </a:p>
          <a:p>
            <a:r>
              <a:rPr lang="en-US">
                <a:cs typeface="Times New Roman"/>
              </a:rPr>
              <a:t>put Bi&gt;Uni and SVM&gt;NB earlier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7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17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Many recent work on sentiment analysis tries to model compositionality and sentence structure.</a:t>
            </a:r>
          </a:p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They make the reasonable assumption that linear classifiers are insufficient for classifying sentiments</a:t>
            </a: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Whereas</a:t>
            </a:r>
            <a:r>
              <a:rPr lang="en-US" baseline="0" dirty="0" smtClean="0"/>
              <a:t> single words are often very </a:t>
            </a:r>
            <a:r>
              <a:rPr lang="en-US" baseline="0" dirty="0" err="1" smtClean="0"/>
              <a:t>indictive</a:t>
            </a:r>
            <a:r>
              <a:rPr lang="en-US" baseline="0" dirty="0" smtClean="0"/>
              <a:t> of the topic, sentiment words are modified more by surrounding words</a:t>
            </a:r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7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separate this slide into 3, and put conclusion in the title</a:t>
            </a:r>
          </a:p>
          <a:p>
            <a:r>
              <a:rPr lang="en-US">
                <a:cs typeface="Times New Roman"/>
              </a:rPr>
              <a:t>put Bi&gt;Uni and SVM&gt;NB earlier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task is classifying documents, this could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be the sentiment expressed in a single sentence such as illuminating if overly talky documentary, or the topic of a document with hundreds of words in it</a:t>
            </a:r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17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20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So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performance depends on the dataset, bigram is more useful in sentiment analysis, and I get the same result with logistic regression as well. </a:t>
            </a:r>
          </a:p>
          <a:p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 differences between linear baselines can be stat significant as well, so it is important to understand which ones are strong.</a:t>
            </a:r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22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Finally, coming to the question we posed in the beginning, Armstrong concluded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that : “”</a:t>
            </a:r>
          </a:p>
          <a:p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But there is definitely merit in </a:t>
            </a:r>
            <a:r>
              <a:rPr lang="en-US" sz="800" kern="1200" baseline="0" dirty="0" err="1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eploring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models that are interesting by themselves</a:t>
            </a:r>
            <a:endParaRPr lang="en-US" dirty="0">
              <a:cs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no good method that does better.</a:t>
            </a:r>
            <a:r>
              <a:rPr lang="en-US" baseline="0" dirty="0" smtClean="0"/>
              <a:t> The fact linear </a:t>
            </a:r>
            <a:r>
              <a:rPr lang="en-US" baseline="0" dirty="0" err="1" smtClean="0"/>
              <a:t>BoF</a:t>
            </a:r>
            <a:r>
              <a:rPr lang="en-US" baseline="0" dirty="0" smtClean="0"/>
              <a:t> perform very well does not change the basic intuition that many authors have.</a:t>
            </a:r>
            <a:endParaRPr lang="en-US" dirty="0" smtClean="0"/>
          </a:p>
          <a:p>
            <a:r>
              <a:rPr lang="en-US" dirty="0" smtClean="0"/>
              <a:t>Should be an opportunity because linear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BoW</a:t>
            </a:r>
            <a:r>
              <a:rPr lang="en-US" baseline="0" dirty="0" smtClean="0"/>
              <a:t> model can never capture snippets like:</a:t>
            </a:r>
          </a:p>
          <a:p>
            <a:r>
              <a:rPr lang="en-US" baseline="0" dirty="0" smtClean="0"/>
              <a:t>“” so before I run out of ..” so that’s the talk, hopefully I did not go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32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Many recent work on sentiment analysis tries to model compositionality and sentence structure.</a:t>
            </a:r>
          </a:p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They make the reasonable assumption that linear classifiers are insufficient for classifying sentiments</a:t>
            </a:r>
          </a:p>
          <a:p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3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Say: exciting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new methods are applied to these standard datasets all the time, so how are we doing after much research?</a:t>
            </a:r>
          </a:p>
          <a:p>
            <a:endParaRPr lang="en-US" sz="800" kern="1200" baseline="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sz="800" kern="1200" baseline="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but 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prior work does not evaluate classification methods as a function of the datasets, and baselines are inconsistently applied, often only to a single type of dataset. </a:t>
            </a:r>
            <a:endParaRPr lang="en-US" sz="800" kern="120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</a:t>
            </a:r>
            <a:r>
              <a:rPr lang="en-US" dirty="0" err="1" smtClean="0"/>
              <a:t>metaanalysis</a:t>
            </a:r>
            <a:r>
              <a:rPr lang="en-US" dirty="0" smtClean="0"/>
              <a:t> of 10 years of ad hoc retrieval</a:t>
            </a:r>
            <a:r>
              <a:rPr lang="en-US" baseline="0" dirty="0" smtClean="0"/>
              <a:t> results,</a:t>
            </a:r>
            <a:r>
              <a:rPr lang="en-US" dirty="0" smtClean="0"/>
              <a:t> Armstrong</a:t>
            </a:r>
            <a:r>
              <a:rPr lang="en-US" baseline="0" dirty="0" smtClean="0"/>
              <a:t> and others wrote: … </a:t>
            </a:r>
          </a:p>
          <a:p>
            <a:r>
              <a:rPr lang="en-US" baseline="0" dirty="0" smtClean="0"/>
              <a:t>What about the state of sentiment analysis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7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A strong case for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complex models is made in the case of sentiment snippets. </a:t>
            </a:r>
            <a:endParaRPr lang="en-US" sz="800" kern="1200" dirty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/>
            </a:r>
            <a:b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</a:br>
            <a:endParaRPr lang="en-US" sz="800" kern="1200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/>
            </a:r>
            <a:b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</a:br>
            <a:endParaRPr lang="en-US" sz="800" kern="1200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Many recent work on sentiment analysis tries to model compositionality and sentence structure.</a:t>
            </a: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They make the reasonable assumption that linear classifiers are insufficient for classifying sentiments.</a:t>
            </a: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Especially</a:t>
            </a:r>
            <a:r>
              <a:rPr lang="en-US" sz="800" kern="1200" baseline="0" dirty="0">
                <a:solidFill>
                  <a:schemeClr val="tx1"/>
                </a:solidFill>
                <a:latin typeface="Times New Roman" charset="0"/>
                <a:ea typeface="+mn-ea"/>
                <a:cs typeface="+mn-cs"/>
              </a:rPr>
              <a:t> for snippets</a:t>
            </a:r>
          </a:p>
          <a:p>
            <a:endParaRPr lang="en-US" sz="800" kern="1200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>reference the IR paper about making progress.</a:t>
            </a:r>
          </a:p>
          <a:p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 think linear </a:t>
            </a:r>
            <a:r>
              <a:rPr lang="en-US" dirty="0" err="1" smtClean="0"/>
              <a:t>BoW</a:t>
            </a:r>
            <a:r>
              <a:rPr lang="en-US" dirty="0" smtClean="0"/>
              <a:t> is probably</a:t>
            </a:r>
            <a:r>
              <a:rPr lang="en-US" baseline="0" dirty="0" smtClean="0"/>
              <a:t> very weak, previous works naturally compared </a:t>
            </a:r>
            <a:r>
              <a:rPr lang="en-US" dirty="0" smtClean="0"/>
              <a:t>with more </a:t>
            </a:r>
            <a:r>
              <a:rPr lang="en-US" baseline="0" dirty="0" smtClean="0"/>
              <a:t>sophisticated baselines that use lexicons, or rules, or quadratic kernels. shows that tree-based methods that do not discard order are better than baselines.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Times New Roman"/>
              </a:rPr>
              <a:t>For some reason, linear </a:t>
            </a:r>
            <a:r>
              <a:rPr lang="en-US" dirty="0" err="1" smtClean="0">
                <a:cs typeface="Times New Roman"/>
              </a:rPr>
              <a:t>BoW</a:t>
            </a:r>
            <a:r>
              <a:rPr lang="en-US" baseline="0" dirty="0" smtClean="0">
                <a:cs typeface="Times New Roman"/>
              </a:rPr>
              <a:t> </a:t>
            </a:r>
            <a:r>
              <a:rPr lang="en-US" baseline="0" dirty="0" err="1" smtClean="0">
                <a:cs typeface="Times New Roman"/>
              </a:rPr>
              <a:t>didn</a:t>
            </a:r>
            <a:r>
              <a:rPr lang="fr-FR" baseline="0" dirty="0" smtClean="0">
                <a:cs typeface="Times New Roman"/>
              </a:rPr>
              <a:t>’</a:t>
            </a:r>
            <a:r>
              <a:rPr lang="en-US" baseline="0" dirty="0" smtClean="0">
                <a:cs typeface="Times New Roman"/>
              </a:rPr>
              <a:t>t do that badly,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already</a:t>
            </a:r>
            <a:r>
              <a:rPr lang="en-US" baseline="0" dirty="0" smtClean="0"/>
              <a:t> seems like linear </a:t>
            </a:r>
            <a:r>
              <a:rPr lang="en-US" baseline="0" dirty="0" err="1" smtClean="0"/>
              <a:t>BoW</a:t>
            </a:r>
            <a:r>
              <a:rPr lang="en-US" baseline="0" dirty="0" smtClean="0"/>
              <a:t> is very strong, can we do better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</a:t>
            </a:r>
            <a:r>
              <a:rPr lang="en-US" baseline="0" dirty="0"/>
              <a:t>anything, the method listed often has access to more information</a:t>
            </a:r>
          </a:p>
          <a:p>
            <a:r>
              <a:rPr lang="en-US" baseline="0" dirty="0">
                <a:cs typeface="Times New Roman"/>
              </a:rPr>
              <a:t>unigram vs. bigram perhaps?</a:t>
            </a:r>
          </a:p>
          <a:p>
            <a:r>
              <a:rPr lang="en-US" baseline="0" dirty="0">
                <a:cs typeface="Times New Roman"/>
              </a:rPr>
              <a:t>state of the art vs. bigram</a:t>
            </a:r>
          </a:p>
          <a:p>
            <a:r>
              <a:rPr lang="en-US" dirty="0">
                <a:cs typeface="Times New Roman"/>
              </a:rPr>
              <a:t>try a bar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94D0B-71B6-4C27-B410-E5F2984FAA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8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539B-531D-428E-AFA6-9FD64E8EB0DD}" type="slidenum">
              <a:rPr lang="en-US"/>
              <a:pPr/>
              <a:t>9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kern="1200" dirty="0" smtClean="0">
                <a:solidFill>
                  <a:schemeClr val="tx1"/>
                </a:solidFill>
                <a:latin typeface="Times New Roman" charset="0"/>
                <a:cs typeface="Times New Roman"/>
              </a:rPr>
              <a:t>Can</a:t>
            </a:r>
            <a:r>
              <a:rPr lang="en-US" sz="800" kern="1200" baseline="0" dirty="0" smtClean="0">
                <a:solidFill>
                  <a:schemeClr val="tx1"/>
                </a:solidFill>
                <a:latin typeface="Times New Roman" charset="0"/>
                <a:cs typeface="Times New Roman"/>
              </a:rPr>
              <a:t> we push linear classifiers even further?</a:t>
            </a:r>
            <a:endParaRPr lang="en-US" sz="800" kern="1200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  <a:t/>
            </a:r>
            <a:br>
              <a:rPr lang="en-US" sz="800" kern="1200" dirty="0">
                <a:solidFill>
                  <a:schemeClr val="tx1"/>
                </a:solidFill>
                <a:latin typeface="Times New Roman" charset="0"/>
                <a:cs typeface="Times New Roman"/>
              </a:rPr>
            </a:br>
            <a:endParaRPr lang="en-US" sz="800" kern="1200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r>
              <a:rPr lang="en-US" dirty="0">
                <a:cs typeface="Times New Roman"/>
              </a:rPr>
              <a:t/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8" y="681038"/>
            <a:ext cx="7781925" cy="12890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92288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2625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6375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8FB67A-604A-4739-9F7F-671168B47732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3597275" y="2063750"/>
          <a:ext cx="195103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7" name="Photo Editor Photo" r:id="rId3" imgW="7380952" imgH="7228571" progId="MSPhotoEd.3">
                  <p:embed/>
                </p:oleObj>
              </mc:Choice>
              <mc:Fallback>
                <p:oleObj name="Photo Editor Photo" r:id="rId3" imgW="7380952" imgH="7228571" progId="MSPhotoEd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063750"/>
                        <a:ext cx="1951038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870BB-2701-4090-85D8-59E5D05BA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24111-43DE-4A08-85FC-A7A1AA95A5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9887C-4142-4991-BBCD-A28A86D4B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2E51-851C-4F01-8757-1AFD87B25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CB1F-242C-40DF-94B4-CB480CA2D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8646-2795-4C67-A1B8-216F16DB4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E2D2-1D29-48D8-8461-51F10BC42A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4A5C-B581-496F-9737-EC8686615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D7A0-1DC6-4696-8EC2-0F1C0C5CB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0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73DF5-4735-4E31-A17D-D524AD8A23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4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7238" y="1370013"/>
            <a:ext cx="8080375" cy="155575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A5002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963A75-6E2C-4E0B-834A-D2520CD062B7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73038" y="514350"/>
          <a:ext cx="10509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Photo Editor Photo" r:id="rId14" imgW="7380952" imgH="7228571" progId="MSPhotoEd.3">
                  <p:embed/>
                </p:oleObj>
              </mc:Choice>
              <mc:Fallback>
                <p:oleObj name="Photo Editor Photo" r:id="rId14" imgW="7380952" imgH="7228571" progId="MSPhotoEd.3">
                  <p:embed/>
                  <p:pic>
                    <p:nvPicPr>
                      <p:cNvPr id="0" name="Object 30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514350"/>
                        <a:ext cx="10509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1600">
          <a:solidFill>
            <a:schemeClr val="tx1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7591" y="200392"/>
            <a:ext cx="7781925" cy="1780808"/>
          </a:xfrm>
        </p:spPr>
        <p:txBody>
          <a:bodyPr/>
          <a:lstStyle/>
          <a:p>
            <a:r>
              <a:rPr lang="en-US" dirty="0" smtClean="0"/>
              <a:t>Baselines and Bigrams: Simple</a:t>
            </a:r>
            <a:r>
              <a:rPr lang="en-US" dirty="0" smtClean="0"/>
              <a:t>, Good Sentiment and Topic Classification</a:t>
            </a:r>
            <a:endParaRPr lang="en-US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1400"/>
            <a:ext cx="6400800" cy="1131888"/>
          </a:xfrm>
        </p:spPr>
        <p:txBody>
          <a:bodyPr/>
          <a:lstStyle/>
          <a:p>
            <a:r>
              <a:rPr lang="en-US" dirty="0" smtClean="0"/>
              <a:t>Using bag of features + linear classifiers</a:t>
            </a:r>
          </a:p>
          <a:p>
            <a:r>
              <a:rPr lang="en-US" dirty="0" smtClean="0"/>
              <a:t>Sida Wang and Chris Manning</a:t>
            </a:r>
          </a:p>
          <a:p>
            <a:r>
              <a:rPr lang="en-US" dirty="0" smtClean="0"/>
              <a:t>Stanford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method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4605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Take Multinomial Naïve Bayes, and fit w discriminatively with regularization: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9451" y="4000500"/>
            <a:ext cx="7772400" cy="14605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dirty="0" smtClean="0"/>
              <a:t>Maximize the margins (SVM), or maximize the log-likelihood (Logistic regression) of this discriminant function</a:t>
            </a:r>
          </a:p>
          <a:p>
            <a:pPr marL="0" indent="0">
              <a:buFont typeface="Times" charset="0"/>
              <a:buNone/>
            </a:pPr>
            <a:endParaRPr lang="en-US" dirty="0"/>
          </a:p>
          <a:p>
            <a:pPr marL="0" indent="0">
              <a:buFont typeface="Times" charset="0"/>
              <a:buNone/>
            </a:pPr>
            <a:r>
              <a:rPr lang="en-US" dirty="0" smtClean="0"/>
              <a:t>There </a:t>
            </a:r>
            <a:r>
              <a:rPr lang="en-US" dirty="0" smtClean="0"/>
              <a:t>are 2 equivalent interpretations.</a:t>
            </a:r>
          </a:p>
          <a:p>
            <a:pPr marL="0" indent="0">
              <a:buFont typeface="Times" charset="0"/>
              <a:buNone/>
            </a:pPr>
            <a:endParaRPr lang="en-US" dirty="0"/>
          </a:p>
        </p:txBody>
      </p:sp>
      <p:pic>
        <p:nvPicPr>
          <p:cNvPr id="5122" name="Picture 2" descr="http://latex.codecogs.com/gif.latex?\dpi%7b300%7d%20p(y|x;w)%20\propto%20p(y)%20\prod_%7bi;%20x_i%20=%201%7d%20p(x_i|y)%5e%7bw_i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1" y="2803454"/>
            <a:ext cx="6086475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1: features 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00069" y="1731197"/>
            <a:ext cx="7772400" cy="3151642"/>
          </a:xfrm>
        </p:spPr>
        <p:txBody>
          <a:bodyPr/>
          <a:lstStyle/>
          <a:p>
            <a:r>
              <a:rPr lang="en-US" dirty="0" smtClean="0"/>
              <a:t>Regular SVM uses the indicator vector </a:t>
            </a:r>
          </a:p>
          <a:p>
            <a:r>
              <a:rPr lang="en-US" dirty="0" smtClean="0"/>
              <a:t>We use: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Just train a discriminative classifier with these feature vectors</a:t>
            </a:r>
            <a:endParaRPr lang="en-US" dirty="0"/>
          </a:p>
        </p:txBody>
      </p:sp>
      <p:pic>
        <p:nvPicPr>
          <p:cNvPr id="269316" name="Picture 4" descr="http://latex.codecogs.com/gif.latex?\dpi%7b150%7d%20x_i%20=%20I\%7bv_i\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3" y="1785141"/>
            <a:ext cx="1655147" cy="3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atex.codecogs.com/gif.latex?\dpi%7b300%7d%20x_i%20=%20I\%7bv_i\%7d\log%20\frac%7b%20p(x_i|y=1)%7d%7bp(x_i|y=0)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14" y="2779644"/>
            <a:ext cx="51244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35031" y="5233054"/>
            <a:ext cx="2610681" cy="553246"/>
            <a:chOff x="635031" y="5233054"/>
            <a:chExt cx="2610681" cy="553246"/>
          </a:xfrm>
        </p:grpSpPr>
        <p:sp>
          <p:nvSpPr>
            <p:cNvPr id="3" name="Rectangle 2"/>
            <p:cNvSpPr/>
            <p:nvPr/>
          </p:nvSpPr>
          <p:spPr bwMode="auto">
            <a:xfrm>
              <a:off x="635031" y="5239423"/>
              <a:ext cx="2610681" cy="529235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740869" y="5345270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164223" y="5257065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687057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2216250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745442" y="5243949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2339728" y="5338899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821818" y="5332528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0518" y="5112173"/>
            <a:ext cx="2866350" cy="773755"/>
            <a:chOff x="379362" y="5111801"/>
            <a:chExt cx="2866350" cy="773755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35031" y="5239423"/>
              <a:ext cx="2610681" cy="529235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164223" y="5249931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687057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16250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745442" y="525108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Oval 26"/>
            <p:cNvSpPr/>
            <p:nvPr/>
          </p:nvSpPr>
          <p:spPr bwMode="auto">
            <a:xfrm>
              <a:off x="2268380" y="5274689"/>
              <a:ext cx="463523" cy="4610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864627" y="5389603"/>
              <a:ext cx="195470" cy="21316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79362" y="5111801"/>
              <a:ext cx="740101" cy="7737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9526" y="5949309"/>
            <a:ext cx="277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[1 0 1 1 0]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4715377" y="5968016"/>
            <a:ext cx="3355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[3 0 .2 .9 0]</a:t>
            </a:r>
            <a:endParaRPr lang="en-US" sz="40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3609144" y="5464675"/>
            <a:ext cx="1002540" cy="200539"/>
          </a:xfrm>
          <a:prstGeom prst="right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0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Interpretation: regularization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35927" y="1719177"/>
            <a:ext cx="7772400" cy="4495800"/>
          </a:xfrm>
        </p:spPr>
        <p:txBody>
          <a:bodyPr/>
          <a:lstStyle/>
          <a:p>
            <a:r>
              <a:rPr lang="en-US" dirty="0" smtClean="0"/>
              <a:t>Use different regularization strengths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Stronger regularization for features </a:t>
            </a:r>
            <a:r>
              <a:rPr lang="en-US" dirty="0" smtClean="0"/>
              <a:t>that </a:t>
            </a:r>
            <a:r>
              <a:rPr lang="en-US" dirty="0" smtClean="0"/>
              <a:t>are</a:t>
            </a:r>
            <a:r>
              <a:rPr lang="en-US" dirty="0" smtClean="0"/>
              <a:t> uninformative by themselves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latex.codecogs.com/gif.latex?\dpi%7b300%7d%20L'(y,x;w)%20=%20L(y,x;w)%20+%20\sum_i%20C_i%20w_i%5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3" y="2412598"/>
            <a:ext cx="6905625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3014" y="5596807"/>
            <a:ext cx="2866350" cy="773755"/>
            <a:chOff x="379362" y="5111801"/>
            <a:chExt cx="2866350" cy="773755"/>
          </a:xfrm>
        </p:grpSpPr>
        <p:sp>
          <p:nvSpPr>
            <p:cNvPr id="7" name="Rectangle 6"/>
            <p:cNvSpPr/>
            <p:nvPr/>
          </p:nvSpPr>
          <p:spPr bwMode="auto">
            <a:xfrm>
              <a:off x="635031" y="5239423"/>
              <a:ext cx="2610681" cy="529235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164223" y="5249931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687057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216250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2745442" y="525108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Oval 12"/>
            <p:cNvSpPr/>
            <p:nvPr/>
          </p:nvSpPr>
          <p:spPr bwMode="auto">
            <a:xfrm>
              <a:off x="2268380" y="5274689"/>
              <a:ext cx="463523" cy="4610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864627" y="5389603"/>
              <a:ext cx="195470" cy="21316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79362" y="5111801"/>
              <a:ext cx="740101" cy="773755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14059" y="5717688"/>
            <a:ext cx="2610681" cy="553246"/>
            <a:chOff x="635031" y="5233054"/>
            <a:chExt cx="2610681" cy="55324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35031" y="5239423"/>
              <a:ext cx="2610681" cy="529235"/>
            </a:xfrm>
            <a:prstGeom prst="rect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40869" y="5345270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1164223" y="5257065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87057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216250" y="5233054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745442" y="5243949"/>
              <a:ext cx="0" cy="529235"/>
            </a:xfrm>
            <a:prstGeom prst="line">
              <a:avLst/>
            </a:prstGeom>
            <a:solidFill>
              <a:srgbClr val="66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Oval 22"/>
            <p:cNvSpPr/>
            <p:nvPr/>
          </p:nvSpPr>
          <p:spPr bwMode="auto">
            <a:xfrm>
              <a:off x="2339728" y="5338899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821818" y="5332528"/>
              <a:ext cx="317516" cy="35282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</a:endParaRP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885577" y="5314271"/>
            <a:ext cx="217217" cy="21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157480" y="5316267"/>
            <a:ext cx="217217" cy="21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75459" y="5316266"/>
            <a:ext cx="217217" cy="21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80309"/>
            <a:ext cx="572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C: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632952" y="5349690"/>
            <a:ext cx="217217" cy="21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616765" y="5147156"/>
            <a:ext cx="505308" cy="53876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188908" y="5234704"/>
            <a:ext cx="430396" cy="4305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  <p:pic>
        <p:nvPicPr>
          <p:cNvPr id="252929" name="Picture 252928" descr="gif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9" y="3258752"/>
            <a:ext cx="4648200" cy="1016000"/>
          </a:xfrm>
          <a:prstGeom prst="rect">
            <a:avLst/>
          </a:prstGeom>
        </p:spPr>
      </p:pic>
      <p:sp>
        <p:nvSpPr>
          <p:cNvPr id="37" name="Left-Right Arrow 36"/>
          <p:cNvSpPr/>
          <p:nvPr/>
        </p:nvSpPr>
        <p:spPr bwMode="auto">
          <a:xfrm>
            <a:off x="3893197" y="5849041"/>
            <a:ext cx="1002540" cy="200539"/>
          </a:xfrm>
          <a:prstGeom prst="leftRightArrow">
            <a:avLst/>
          </a:prstGeom>
          <a:solidFill>
            <a:srgbClr val="66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 a simple, new method that often gives state of the art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Let’s call it NBSVM</a:t>
            </a:r>
          </a:p>
          <a:p>
            <a:pPr lvl="1"/>
            <a:endParaRPr lang="en-US" dirty="0"/>
          </a:p>
          <a:p>
            <a:r>
              <a:rPr lang="en-US" b="1" dirty="0"/>
              <a:t>Establish strong baselines for several standard sentiment analysis </a:t>
            </a:r>
            <a:r>
              <a:rPr lang="en-US" b="1" dirty="0" smtClean="0"/>
              <a:t>datasets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Use the same </a:t>
            </a:r>
            <a:r>
              <a:rPr lang="en-US" b="1" dirty="0" err="1" smtClean="0">
                <a:solidFill>
                  <a:schemeClr val="tx1"/>
                </a:solidFill>
              </a:rPr>
              <a:t>hyperparameter</a:t>
            </a:r>
            <a:r>
              <a:rPr lang="en-US" b="1" dirty="0" smtClean="0">
                <a:solidFill>
                  <a:schemeClr val="tx1"/>
                </a:solidFill>
              </a:rPr>
              <a:t> for all dataset. Experiment with many different datasets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 vs</a:t>
            </a:r>
            <a:r>
              <a:rPr lang="en-US" dirty="0"/>
              <a:t>. </a:t>
            </a:r>
            <a:r>
              <a:rPr lang="en-US" dirty="0" smtClean="0"/>
              <a:t>type of datasets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NBSVM </a:t>
            </a:r>
            <a:r>
              <a:rPr lang="en-US" dirty="0" smtClean="0"/>
              <a:t>is good for </a:t>
            </a:r>
            <a:r>
              <a:rPr lang="en-US" dirty="0" smtClean="0"/>
              <a:t>snippets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849923"/>
          </a:xfrm>
        </p:spPr>
        <p:txBody>
          <a:bodyPr/>
          <a:lstStyle/>
          <a:p>
            <a:r>
              <a:rPr lang="en-US" dirty="0" smtClean="0"/>
              <a:t>Compare with </a:t>
            </a:r>
            <a:r>
              <a:rPr lang="en-US" dirty="0" smtClean="0"/>
              <a:t>NBSVM with previous </a:t>
            </a:r>
            <a:r>
              <a:rPr lang="en-US" dirty="0" err="1" smtClean="0"/>
              <a:t>SotA</a:t>
            </a:r>
            <a:endParaRPr lang="en-US" dirty="0" smtClean="0"/>
          </a:p>
          <a:p>
            <a:r>
              <a:rPr lang="en-US" dirty="0" smtClean="0"/>
              <a:t>No tuning for specific dataset</a:t>
            </a:r>
            <a:endParaRPr lang="en-US" dirty="0" smtClean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3360"/>
              </p:ext>
            </p:extLst>
          </p:nvPr>
        </p:nvGraphicFramePr>
        <p:xfrm>
          <a:off x="625611" y="3026720"/>
          <a:ext cx="7895493" cy="158305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073401"/>
                <a:gridCol w="1714500"/>
                <a:gridCol w="1574800"/>
                <a:gridCol w="15327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CR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MPQA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RTs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Previous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81.4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*86.1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*77.3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NBSVM 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85.3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78.1</a:t>
                      </a:r>
                      <a:endParaRPr lang="en-US" sz="2400" b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NBSVM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(Bi)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81.8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86.3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79.4</a:t>
                      </a:r>
                      <a:endParaRPr lang="en-US" sz="2400" b="0" u="none" strike="noStrike" dirty="0" smtClean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4873" y="5657672"/>
            <a:ext cx="5346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*: uses extra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is the best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2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92796"/>
            <a:ext cx="7772400" cy="990600"/>
          </a:xfrm>
        </p:spPr>
        <p:txBody>
          <a:bodyPr/>
          <a:lstStyle/>
          <a:p>
            <a:r>
              <a:rPr lang="en-US" dirty="0" smtClean="0"/>
              <a:t>On longer documents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112513"/>
              </p:ext>
            </p:extLst>
          </p:nvPr>
        </p:nvGraphicFramePr>
        <p:xfrm>
          <a:off x="685800" y="1752600"/>
          <a:ext cx="7785663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712"/>
                <a:gridCol w="2083601"/>
                <a:gridCol w="22023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Methods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PL04 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(long)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IMDB (long)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 baseline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LDA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67.42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Full+Unlab’d+BoW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88.9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88.89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WRRBM+BoW</a:t>
                      </a:r>
                      <a:r>
                        <a:rPr lang="en-US" sz="24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89.23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MNB (Bi)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SVM (Bi)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NBSVM (Bi)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89.4 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(90.4)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91.22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699" y="4833719"/>
            <a:ext cx="84963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 [Maas et al, ACL 2011</a:t>
            </a:r>
            <a:r>
              <a:rPr lang="en-US" dirty="0" smtClean="0"/>
              <a:t>]  </a:t>
            </a:r>
            <a:r>
              <a:rPr lang="en-US" dirty="0" err="1" smtClean="0"/>
              <a:t>BoW</a:t>
            </a:r>
            <a:r>
              <a:rPr lang="en-US" dirty="0" smtClean="0"/>
              <a:t> vector space model</a:t>
            </a:r>
            <a:endParaRPr lang="en-US" dirty="0" smtClean="0"/>
          </a:p>
          <a:p>
            <a:pPr algn="l"/>
            <a:r>
              <a:rPr lang="en-US" dirty="0" smtClean="0"/>
              <a:t>2 </a:t>
            </a:r>
            <a:r>
              <a:rPr lang="en-US" dirty="0" smtClean="0"/>
              <a:t>[</a:t>
            </a:r>
            <a:r>
              <a:rPr lang="en-US" dirty="0" smtClean="0"/>
              <a:t>Dahl et al, ICML 2012</a:t>
            </a:r>
            <a:r>
              <a:rPr lang="en-US" dirty="0" smtClean="0"/>
              <a:t>] 5-gram vector space model</a:t>
            </a:r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4942" y="5657672"/>
            <a:ext cx="80852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*: uses extra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is the best, </a:t>
            </a:r>
            <a:r>
              <a:rPr lang="en-US" dirty="0" smtClean="0">
                <a:solidFill>
                  <a:srgbClr val="FF0000"/>
                </a:solidFill>
              </a:rPr>
              <a:t>red also tunes parameter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2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NBSVM is </a:t>
            </a:r>
            <a:r>
              <a:rPr lang="en-US" dirty="0" smtClean="0"/>
              <a:t>a good baseline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226211"/>
              </p:ext>
            </p:extLst>
          </p:nvPr>
        </p:nvGraphicFramePr>
        <p:xfrm>
          <a:off x="458632" y="1742718"/>
          <a:ext cx="8273038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808"/>
                <a:gridCol w="1564808"/>
                <a:gridCol w="1564808"/>
                <a:gridCol w="2032252"/>
                <a:gridCol w="1546362"/>
              </a:tblGrid>
              <a:tr h="36951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Best baseline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RT-s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Y?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MPQA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N?/</a:t>
                      </a:r>
                      <a:r>
                        <a:rPr 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Y?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XGraph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5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BbCrypt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3132" y="5867339"/>
            <a:ext cx="7155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?: not statistically significant at the p=5% </a:t>
            </a:r>
            <a:r>
              <a:rPr lang="en-US" dirty="0" smtClean="0"/>
              <a:t>level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hyperparameter</a:t>
            </a:r>
            <a:r>
              <a:rPr lang="en-US" dirty="0" smtClean="0">
                <a:solidFill>
                  <a:srgbClr val="FF0000"/>
                </a:solidFill>
              </a:rPr>
              <a:t> tuning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 a simple new method that often gives state of the art performance</a:t>
            </a:r>
          </a:p>
          <a:p>
            <a:endParaRPr lang="en-US" dirty="0" smtClean="0"/>
          </a:p>
          <a:p>
            <a:r>
              <a:rPr lang="en-US" dirty="0" smtClean="0"/>
              <a:t>Establish strong baselines for several standard sentiment analysis datasets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Analyze methods vs</a:t>
            </a:r>
            <a:r>
              <a:rPr lang="en-US" b="1" dirty="0" smtClean="0"/>
              <a:t>. type of datasets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8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Bigrams are </a:t>
            </a:r>
            <a:r>
              <a:rPr lang="en-US" dirty="0" smtClean="0"/>
              <a:t>more useful </a:t>
            </a:r>
            <a:r>
              <a:rPr lang="en-US" dirty="0" smtClean="0"/>
              <a:t>for sentiment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30934"/>
              </p:ext>
            </p:extLst>
          </p:nvPr>
        </p:nvGraphicFramePr>
        <p:xfrm>
          <a:off x="1065143" y="1778000"/>
          <a:ext cx="7058440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90"/>
                <a:gridCol w="1808190"/>
                <a:gridCol w="1808190"/>
                <a:gridCol w="163387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Bi&gt;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RT-s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MPQA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XGraph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BbCrypt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2691" y="6081062"/>
            <a:ext cx="705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?: not statistically significant at the p=5%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is better for snippets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060432"/>
              </p:ext>
            </p:extLst>
          </p:nvPr>
        </p:nvGraphicFramePr>
        <p:xfrm>
          <a:off x="1065143" y="1778000"/>
          <a:ext cx="7058440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90"/>
                <a:gridCol w="1808190"/>
                <a:gridCol w="1808190"/>
                <a:gridCol w="1633870"/>
              </a:tblGrid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Dataset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NB&gt;SVM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RT-s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MPQA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Subj.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AthR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Y?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XGraph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BbCrypt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2691" y="6081062"/>
            <a:ext cx="7056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?: not statistically significant at the p=5%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8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and Topical Classification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vs. negative: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a sentimental mess that never rings true"</a:t>
            </a:r>
          </a:p>
          <a:p>
            <a:endParaRPr lang="en-US" dirty="0"/>
          </a:p>
          <a:p>
            <a:r>
              <a:rPr lang="en-US" dirty="0"/>
              <a:t>Objective or subjective?</a:t>
            </a:r>
          </a:p>
          <a:p>
            <a:pPr lvl="1"/>
            <a:r>
              <a:rPr lang="en-US" dirty="0"/>
              <a:t>"the movie takes place in </a:t>
            </a:r>
            <a:r>
              <a:rPr lang="en-US" dirty="0" err="1"/>
              <a:t>mexico</a:t>
            </a:r>
            <a:r>
              <a:rPr lang="en-US" dirty="0"/>
              <a:t>, 2002“</a:t>
            </a:r>
          </a:p>
          <a:p>
            <a:endParaRPr lang="en-US" dirty="0"/>
          </a:p>
          <a:p>
            <a:r>
              <a:rPr lang="en-US" dirty="0"/>
              <a:t>Classify </a:t>
            </a:r>
            <a:r>
              <a:rPr lang="en-US" dirty="0" smtClean="0"/>
              <a:t>atheism </a:t>
            </a:r>
            <a:r>
              <a:rPr lang="en-US" dirty="0" smtClean="0"/>
              <a:t>vs. </a:t>
            </a:r>
            <a:r>
              <a:rPr lang="en-US" dirty="0" err="1" smtClean="0"/>
              <a:t>christianity</a:t>
            </a:r>
            <a:r>
              <a:rPr lang="en-US" dirty="0"/>
              <a:t>, </a:t>
            </a:r>
            <a:r>
              <a:rPr lang="en-US" dirty="0" smtClean="0"/>
              <a:t>baseball vs. cryptography, full </a:t>
            </a:r>
            <a:r>
              <a:rPr lang="en-US" dirty="0"/>
              <a:t>IMDB </a:t>
            </a:r>
            <a:r>
              <a:rPr lang="en-US" dirty="0" smtClean="0"/>
              <a:t>reviews, and etc.</a:t>
            </a:r>
          </a:p>
        </p:txBody>
      </p:sp>
    </p:spTree>
    <p:extLst>
      <p:ext uri="{BB962C8B-B14F-4D97-AF65-F5344CB8AC3E}">
        <p14:creationId xmlns:p14="http://schemas.microsoft.com/office/powerpoint/2010/main" val="404091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vs. datasets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better? NB or LR/SVM?</a:t>
            </a:r>
          </a:p>
          <a:p>
            <a:pPr lvl="1"/>
            <a:r>
              <a:rPr lang="en-US" dirty="0" smtClean="0"/>
              <a:t>NB is better for snippets</a:t>
            </a:r>
          </a:p>
          <a:p>
            <a:pPr lvl="1"/>
            <a:r>
              <a:rPr lang="en-US" dirty="0" smtClean="0"/>
              <a:t>SVM/LR is better for full reviews</a:t>
            </a:r>
          </a:p>
          <a:p>
            <a:r>
              <a:rPr lang="en-US" dirty="0" smtClean="0"/>
              <a:t>Bigram vs. Unigram</a:t>
            </a:r>
          </a:p>
          <a:p>
            <a:pPr lvl="1"/>
            <a:r>
              <a:rPr lang="en-US" dirty="0" smtClean="0"/>
              <a:t>Bigrams </a:t>
            </a:r>
            <a:r>
              <a:rPr lang="en-US" dirty="0" smtClean="0"/>
              <a:t>are </a:t>
            </a:r>
            <a:r>
              <a:rPr lang="en-US" dirty="0" smtClean="0"/>
              <a:t>more helpful for sentiment analysis than for topical classification</a:t>
            </a:r>
          </a:p>
          <a:p>
            <a:r>
              <a:rPr lang="en-US" dirty="0" smtClean="0"/>
              <a:t>Which NB? Which SVM?</a:t>
            </a:r>
          </a:p>
          <a:p>
            <a:pPr lvl="1"/>
            <a:r>
              <a:rPr lang="en-US" dirty="0" smtClean="0"/>
              <a:t>Multinomial NB</a:t>
            </a:r>
          </a:p>
          <a:p>
            <a:pPr lvl="1"/>
            <a:r>
              <a:rPr lang="en-US" dirty="0" smtClean="0"/>
              <a:t>L2-loss L2-regularized SVM</a:t>
            </a:r>
          </a:p>
          <a:p>
            <a:pPr lvl="1"/>
            <a:r>
              <a:rPr lang="en-US" dirty="0" smtClean="0"/>
              <a:t>Or combine them</a:t>
            </a:r>
          </a:p>
        </p:txBody>
      </p:sp>
    </p:spTree>
    <p:extLst>
      <p:ext uri="{BB962C8B-B14F-4D97-AF65-F5344CB8AC3E}">
        <p14:creationId xmlns:p14="http://schemas.microsoft.com/office/powerpoint/2010/main" val="374762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Jason </a:t>
            </a:r>
            <a:r>
              <a:rPr lang="en-US" dirty="0" err="1" smtClean="0"/>
              <a:t>Rennie</a:t>
            </a:r>
            <a:r>
              <a:rPr lang="en-US" dirty="0" smtClean="0"/>
              <a:t> et al.  </a:t>
            </a:r>
            <a:r>
              <a:rPr lang="en-US" i="1" dirty="0" smtClean="0"/>
              <a:t>Tackling the poor assumptions of naive </a:t>
            </a:r>
            <a:r>
              <a:rPr lang="en-US" i="1" dirty="0" err="1" smtClean="0"/>
              <a:t>bayes</a:t>
            </a:r>
            <a:r>
              <a:rPr lang="en-US" i="1" dirty="0" smtClean="0"/>
              <a:t> text classiﬁers</a:t>
            </a:r>
            <a:r>
              <a:rPr lang="en-US" dirty="0" smtClean="0"/>
              <a:t>. ICML03</a:t>
            </a:r>
          </a:p>
          <a:p>
            <a:pPr lvl="1"/>
            <a:r>
              <a:rPr lang="en-US" dirty="0" smtClean="0"/>
              <a:t>Use discounting (</a:t>
            </a:r>
            <a:r>
              <a:rPr lang="en-US" dirty="0" err="1" smtClean="0"/>
              <a:t>tf.idf</a:t>
            </a:r>
            <a:r>
              <a:rPr lang="en-US" dirty="0" smtClean="0"/>
              <a:t>), normalization</a:t>
            </a:r>
          </a:p>
          <a:p>
            <a:r>
              <a:rPr lang="en-US" dirty="0"/>
              <a:t>Andrew McCallum </a:t>
            </a:r>
            <a:r>
              <a:rPr lang="en-US" dirty="0" smtClean="0"/>
              <a:t>et al. </a:t>
            </a:r>
            <a:r>
              <a:rPr lang="en-US" i="1" dirty="0"/>
              <a:t>A comparison of event models for naive </a:t>
            </a:r>
            <a:r>
              <a:rPr lang="en-US" i="1" dirty="0" err="1"/>
              <a:t>bayes</a:t>
            </a:r>
            <a:r>
              <a:rPr lang="en-US" i="1" dirty="0"/>
              <a:t> text </a:t>
            </a:r>
            <a:r>
              <a:rPr lang="en-US" i="1" dirty="0" smtClean="0"/>
              <a:t>classiﬁcation</a:t>
            </a:r>
            <a:r>
              <a:rPr lang="en-US" dirty="0" smtClean="0"/>
              <a:t>. AAAI98</a:t>
            </a:r>
          </a:p>
          <a:p>
            <a:pPr lvl="1"/>
            <a:r>
              <a:rPr lang="en-US" dirty="0" smtClean="0"/>
              <a:t>MNB vs. Bernoulli NB: </a:t>
            </a:r>
            <a:r>
              <a:rPr lang="en-US" dirty="0"/>
              <a:t>u</a:t>
            </a:r>
            <a:r>
              <a:rPr lang="en-US" dirty="0" smtClean="0"/>
              <a:t>se MNB, and indicators</a:t>
            </a:r>
          </a:p>
          <a:p>
            <a:r>
              <a:rPr lang="en-US" dirty="0" smtClean="0"/>
              <a:t>Andrew </a:t>
            </a:r>
            <a:r>
              <a:rPr lang="en-US" dirty="0"/>
              <a:t>Y Ng and Michael I Jordan. </a:t>
            </a:r>
            <a:r>
              <a:rPr lang="en-US" i="1" dirty="0" smtClean="0"/>
              <a:t>On </a:t>
            </a:r>
            <a:r>
              <a:rPr lang="en-US" i="1" dirty="0"/>
              <a:t>discriminative vs. generative classiﬁers: A comparison of logistic regression and naive </a:t>
            </a:r>
            <a:r>
              <a:rPr lang="en-US" i="1" dirty="0" err="1"/>
              <a:t>bayes</a:t>
            </a:r>
            <a:r>
              <a:rPr lang="en-US" i="1" dirty="0" smtClean="0"/>
              <a:t>.</a:t>
            </a:r>
            <a:r>
              <a:rPr lang="en-US" dirty="0" smtClean="0"/>
              <a:t> NIPS02</a:t>
            </a:r>
          </a:p>
        </p:txBody>
      </p:sp>
    </p:spTree>
    <p:extLst>
      <p:ext uri="{BB962C8B-B14F-4D97-AF65-F5344CB8AC3E}">
        <p14:creationId xmlns:p14="http://schemas.microsoft.com/office/powerpoint/2010/main" val="3107349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are we doing?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44559" y="1750883"/>
            <a:ext cx="7772400" cy="3276846"/>
            <a:chOff x="897478" y="2985764"/>
            <a:chExt cx="7772400" cy="3276846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897478" y="4586699"/>
              <a:ext cx="7772400" cy="167591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2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028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16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7145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1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1717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1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6289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1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086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1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5433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Times" charset="0"/>
                <a:buChar char="•"/>
                <a:defRPr sz="1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Times" charset="0"/>
                <a:buNone/>
              </a:pPr>
              <a:r>
                <a:rPr lang="en-US" dirty="0" smtClean="0">
                  <a:latin typeface="Times"/>
                  <a:cs typeface="Times"/>
                </a:rPr>
                <a:t>“continuing to provide the same quantum improvement over the same modest baselines inspires neither confidence in our experimental methods nor conviction of our contribution.”</a:t>
              </a:r>
              <a:endParaRPr lang="en-US" dirty="0" smtClean="0">
                <a:latin typeface="Times"/>
                <a:cs typeface="Times"/>
              </a:endParaRPr>
            </a:p>
          </p:txBody>
        </p:sp>
        <p:pic>
          <p:nvPicPr>
            <p:cNvPr id="7" name="Content Placeholder 11"/>
            <p:cNvPicPr>
              <a:picLocks noChangeAspect="1"/>
            </p:cNvPicPr>
            <p:nvPr/>
          </p:nvPicPr>
          <p:blipFill rotWithShape="1">
            <a:blip r:embed="rId3"/>
            <a:srcRect l="393" t="-6671" r="427" b="-6889"/>
            <a:stretch/>
          </p:blipFill>
          <p:spPr bwMode="auto">
            <a:xfrm>
              <a:off x="2172279" y="2985764"/>
              <a:ext cx="5106927" cy="1565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882" y="4779503"/>
            <a:ext cx="7772400" cy="177142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Very useful to explore models that are interesting, or linguistically plausible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How important is performance?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70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methods should exist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no existing method outperforms linear classifier with bag of bigrams features…</a:t>
            </a:r>
          </a:p>
          <a:p>
            <a:pPr lvl="1"/>
            <a:r>
              <a:rPr lang="en-US" dirty="0" smtClean="0"/>
              <a:t>We can afford a 1000 times slow down </a:t>
            </a:r>
          </a:p>
          <a:p>
            <a:pPr marL="800100" lvl="2" indent="0">
              <a:buNone/>
            </a:pPr>
            <a:endParaRPr lang="en-US" dirty="0" smtClean="0"/>
          </a:p>
          <a:p>
            <a:r>
              <a:rPr lang="en-US" dirty="0" smtClean="0"/>
              <a:t>Opinion by many previous authors that linear </a:t>
            </a:r>
            <a:r>
              <a:rPr lang="en-US" dirty="0" err="1" smtClean="0"/>
              <a:t>BoW</a:t>
            </a:r>
            <a:r>
              <a:rPr lang="en-US" dirty="0" smtClean="0"/>
              <a:t> is very limited is still correct: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“There is an excellent 90 min film here, but it runs for 180”	-	real data in </a:t>
            </a:r>
            <a:r>
              <a:rPr lang="en-US" dirty="0" err="1" smtClean="0"/>
              <a:t>rt-polarty.negative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17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Code to replicate all our results available on my website </a:t>
            </a:r>
            <a:r>
              <a:rPr lang="en-US" dirty="0" err="1" smtClean="0">
                <a:solidFill>
                  <a:srgbClr val="0000FF"/>
                </a:solidFill>
              </a:rPr>
              <a:t>www.stanford.edu</a:t>
            </a:r>
            <a:r>
              <a:rPr lang="en-US" dirty="0" smtClean="0">
                <a:solidFill>
                  <a:srgbClr val="0000FF"/>
                </a:solidFill>
              </a:rPr>
              <a:t>/~</a:t>
            </a:r>
            <a:r>
              <a:rPr lang="en-US" dirty="0" err="1" smtClean="0">
                <a:solidFill>
                  <a:srgbClr val="0000FF"/>
                </a:solidFill>
              </a:rPr>
              <a:t>sidaw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Armstrong’s conclusion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46" y="2024160"/>
            <a:ext cx="7121518" cy="34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6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Snippet full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9" y="1828065"/>
            <a:ext cx="4434138" cy="4275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1983934"/>
            <a:ext cx="3931698" cy="20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doc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98" y="1617105"/>
            <a:ext cx="4453829" cy="4735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708" y="1824471"/>
            <a:ext cx="4110292" cy="23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Maas et al.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2" b="802"/>
          <a:stretch>
            <a:fillRect/>
          </a:stretch>
        </p:blipFill>
        <p:spPr>
          <a:xfrm>
            <a:off x="403563" y="1629111"/>
            <a:ext cx="8315439" cy="4809911"/>
          </a:xfrm>
        </p:spPr>
      </p:pic>
    </p:spTree>
    <p:extLst>
      <p:ext uri="{BB962C8B-B14F-4D97-AF65-F5344CB8AC3E}">
        <p14:creationId xmlns:p14="http://schemas.microsoft.com/office/powerpoint/2010/main" val="335004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datasets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Snippets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Rotten tomato movie reviews, Subjective vs. Objective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Customer reviews, MPQA polarity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Long IMDB </a:t>
            </a:r>
            <a:r>
              <a:rPr lang="en-US" dirty="0" smtClean="0">
                <a:solidFill>
                  <a:schemeClr val="tx1"/>
                </a:solidFill>
              </a:rPr>
              <a:t>reviews, large IMDB reviews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Topical classification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Subtopics within 20-newsgroups, such as religion vs. atheism, cryptography vs. baseball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635" b="10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719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725" b="3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936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Establish strong baselines for several standard sentiment analysis datasets</a:t>
            </a:r>
          </a:p>
          <a:p>
            <a:pPr lvl="1"/>
            <a:r>
              <a:rPr lang="en-US" dirty="0" smtClean="0"/>
              <a:t>A well chosen linear classifier performs very well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 a simple new method that often gives state of the art performance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combining NB and SVM/LR, this method is very robust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Systematically analyze methods vs</a:t>
            </a:r>
            <a:r>
              <a:rPr lang="en-US" dirty="0" smtClean="0"/>
              <a:t>. datasets</a:t>
            </a:r>
          </a:p>
          <a:p>
            <a:pPr lvl="1"/>
            <a:r>
              <a:rPr lang="en-US" dirty="0" smtClean="0"/>
              <a:t>MNB is better than Bernoulli NB, bigram is often better</a:t>
            </a:r>
          </a:p>
          <a:p>
            <a:pPr lvl="1"/>
            <a:r>
              <a:rPr lang="en-US" dirty="0" smtClean="0"/>
              <a:t>The answer often depends on the class of dataset</a:t>
            </a: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29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doing?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93" t="-6671" r="427" b="-6889"/>
          <a:stretch/>
        </p:blipFill>
        <p:spPr>
          <a:xfrm>
            <a:off x="2116767" y="1364495"/>
            <a:ext cx="5044968" cy="1546658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4020"/>
          <a:stretch/>
        </p:blipFill>
        <p:spPr>
          <a:xfrm>
            <a:off x="466957" y="3563512"/>
            <a:ext cx="8320009" cy="17111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57140" y="4674908"/>
            <a:ext cx="1023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…</a:t>
            </a:r>
            <a:endParaRPr lang="en-US" sz="8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03702" y="2216416"/>
            <a:ext cx="1023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…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22987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Snippets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ecent works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sentiment analysis tries to model compositionality and sentence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Strong case that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linear, bag of words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classifiers are insufficient for classifying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sentiments [</a:t>
            </a:r>
            <a:r>
              <a:rPr lang="en-US" dirty="0" err="1" smtClean="0"/>
              <a:t>Moilanen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Pulman</a:t>
            </a:r>
            <a:r>
              <a:rPr lang="en-US" dirty="0" smtClean="0"/>
              <a:t>, </a:t>
            </a:r>
            <a:r>
              <a:rPr lang="en-US" i="1" dirty="0" smtClean="0"/>
              <a:t>RANLP07]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Examples: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an inhumane monster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killing cancer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lvl="1"/>
            <a:r>
              <a:rPr lang="en-US" i="1" dirty="0" smtClean="0"/>
              <a:t>“Interesting </a:t>
            </a:r>
            <a:r>
              <a:rPr lang="en-US" b="1" i="1" dirty="0" smtClean="0"/>
              <a:t>BUT</a:t>
            </a:r>
            <a:r>
              <a:rPr lang="en-US" i="1" dirty="0" smtClean="0"/>
              <a:t> not compelling”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snippet datasets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849923"/>
          </a:xfrm>
        </p:spPr>
        <p:txBody>
          <a:bodyPr/>
          <a:lstStyle/>
          <a:p>
            <a:r>
              <a:rPr lang="en-US" dirty="0" smtClean="0"/>
              <a:t>The most thorough comparisons in the literature are provided by [Nakagawa et al, ACL2010</a:t>
            </a:r>
            <a:r>
              <a:rPr lang="en-US" dirty="0" smtClean="0"/>
              <a:t>]</a:t>
            </a:r>
          </a:p>
          <a:p>
            <a:r>
              <a:rPr lang="en-US" dirty="0" smtClean="0"/>
              <a:t>Recursive </a:t>
            </a:r>
            <a:r>
              <a:rPr lang="en-US" dirty="0" err="1" smtClean="0"/>
              <a:t>autoencoder</a:t>
            </a:r>
            <a:r>
              <a:rPr lang="en-US" dirty="0" smtClean="0"/>
              <a:t> [</a:t>
            </a:r>
            <a:r>
              <a:rPr lang="en-US" dirty="0" err="1" smtClean="0"/>
              <a:t>Socher</a:t>
            </a:r>
            <a:r>
              <a:rPr lang="en-US" dirty="0" smtClean="0"/>
              <a:t> et al, EMNLP11]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326644"/>
              </p:ext>
            </p:extLst>
          </p:nvPr>
        </p:nvGraphicFramePr>
        <p:xfrm>
          <a:off x="744689" y="3157767"/>
          <a:ext cx="7895493" cy="285642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88848"/>
                <a:gridCol w="1693415"/>
                <a:gridCol w="1481738"/>
                <a:gridCol w="1231492"/>
              </a:tblGrid>
              <a:tr h="604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MPQA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RTs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Voting 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62.9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26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Rule-Based 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81.8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62.9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970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BoF</a:t>
                      </a:r>
                      <a:r>
                        <a:rPr lang="en-US" sz="2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-w/Rev. 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84.1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Tree-CRF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81.4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86.1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76.8</a:t>
                      </a:r>
                      <a:endParaRPr lang="en-US" sz="2400" b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RAE-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pretrain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86.4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77.7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669" y="6204913"/>
            <a:ext cx="8002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*: uses extra </a:t>
            </a:r>
            <a:r>
              <a:rPr lang="en-US" dirty="0" smtClean="0"/>
              <a:t>data or resource;  </a:t>
            </a:r>
            <a:r>
              <a:rPr lang="en-US" dirty="0" smtClean="0">
                <a:solidFill>
                  <a:srgbClr val="0000FF"/>
                </a:solidFill>
              </a:rPr>
              <a:t>Blue is the best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7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classifiers perform well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849923"/>
          </a:xfrm>
        </p:spPr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BoW</a:t>
            </a:r>
            <a:r>
              <a:rPr lang="en-US" dirty="0" smtClean="0"/>
              <a:t> models did not do that badly</a:t>
            </a:r>
            <a:endParaRPr lang="en-US" dirty="0" smtClean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252811"/>
              </p:ext>
            </p:extLst>
          </p:nvPr>
        </p:nvGraphicFramePr>
        <p:xfrm>
          <a:off x="874108" y="3216125"/>
          <a:ext cx="7595220" cy="158305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105174"/>
                <a:gridCol w="1069376"/>
                <a:gridCol w="1218916"/>
                <a:gridCol w="12017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Methods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CR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MPQA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RTs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Best previous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result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81.4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*86.4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*77.7</a:t>
                      </a:r>
                      <a:endParaRPr lang="en-US" sz="2400" b="0" u="none" strike="noStrike" dirty="0" smtClean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5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Multinomial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Naïve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Bayes (MNB)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85.3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77.9</a:t>
                      </a:r>
                      <a:endParaRPr lang="en-US" sz="2400" b="0" u="none" strike="noStrike" dirty="0" smtClean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Linear SVM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86.1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US" altLang="zh-CN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6.2</a:t>
                      </a:r>
                      <a:endParaRPr lang="en-US" sz="2400" b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3072" y="5340131"/>
            <a:ext cx="5346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*: uses extra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is the best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Bigrams are very helpful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849923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Uni</a:t>
            </a:r>
            <a:r>
              <a:rPr lang="en-US" dirty="0" smtClean="0"/>
              <a:t>): unigram, (Bi): bigram</a:t>
            </a:r>
          </a:p>
          <a:p>
            <a:r>
              <a:rPr lang="en-US" dirty="0" smtClean="0"/>
              <a:t>MNB: multinomial Naïve Bayes</a:t>
            </a:r>
            <a:endParaRPr lang="en-US" dirty="0" smtClean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206224"/>
              </p:ext>
            </p:extLst>
          </p:nvPr>
        </p:nvGraphicFramePr>
        <p:xfrm>
          <a:off x="625611" y="3026720"/>
          <a:ext cx="7895493" cy="233362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073401"/>
                <a:gridCol w="1714500"/>
                <a:gridCol w="1574800"/>
                <a:gridCol w="15327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CR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MPQA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RTs</a:t>
                      </a:r>
                      <a:endParaRPr lang="en-US" sz="2400" b="0" i="0" u="none" strike="noStrike" dirty="0">
                        <a:solidFill>
                          <a:srgbClr val="0061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Previous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SotA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81.4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*86.1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*77.3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MNB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85.3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77.9</a:t>
                      </a:r>
                      <a:endParaRPr lang="en-US" sz="2400" b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MNB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(Bi)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8E9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86.3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8E9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79.0</a:t>
                      </a:r>
                      <a:endParaRPr lang="en-US" sz="2400" b="0" u="none" strike="noStrike" dirty="0" smtClean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8E9B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SVM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79.0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lang="en-US" altLang="zh-CN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6.2</a:t>
                      </a:r>
                      <a:endParaRPr lang="en-US" sz="2400" b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SVM (Bi)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80.8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86.</a:t>
                      </a:r>
                      <a:r>
                        <a:rPr lang="en-US" altLang="zh-CN" sz="2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34873" y="5657672"/>
            <a:ext cx="53467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*: uses extra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is the best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work</a:t>
            </a: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Propose a simple but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novel method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often gives state of the art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Can we do better?</a:t>
            </a:r>
            <a:endParaRPr lang="en-US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Establish strong baselines for several standard sentiment analysis datasets of various types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Analyze methods vs</a:t>
            </a:r>
            <a:r>
              <a:rPr lang="en-US" dirty="0" smtClean="0"/>
              <a:t>. type of datasets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5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lucida-scheme">
  <a:themeElements>
    <a:clrScheme name="Office Them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Them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nlp-lucida-scheme</Template>
  <TotalTime>2599</TotalTime>
  <Words>1991</Words>
  <Application>Microsoft Macintosh PowerPoint</Application>
  <PresentationFormat>On-screen Show (4:3)</PresentationFormat>
  <Paragraphs>489</Paragraphs>
  <Slides>32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nlp-lucida-scheme</vt:lpstr>
      <vt:lpstr>Photo Editor Photo</vt:lpstr>
      <vt:lpstr>Baselines and Bigrams: Simple, Good Sentiment and Topic Classification</vt:lpstr>
      <vt:lpstr>Sentiment and Topical Classification</vt:lpstr>
      <vt:lpstr>Standard datasets</vt:lpstr>
      <vt:lpstr>How are we doing?</vt:lpstr>
      <vt:lpstr>Sentiment Snippets</vt:lpstr>
      <vt:lpstr>On snippet datasets</vt:lpstr>
      <vt:lpstr>Linear classifiers perform well</vt:lpstr>
      <vt:lpstr>Bigrams are very helpful</vt:lpstr>
      <vt:lpstr>In this work</vt:lpstr>
      <vt:lpstr>A simple method</vt:lpstr>
      <vt:lpstr>Interpretation 1: features </vt:lpstr>
      <vt:lpstr>Interpretation: regularization</vt:lpstr>
      <vt:lpstr>In this work</vt:lpstr>
      <vt:lpstr>NBSVM is good for snippets</vt:lpstr>
      <vt:lpstr>On longer documents</vt:lpstr>
      <vt:lpstr>NBSVM is a good baseline</vt:lpstr>
      <vt:lpstr>In this work</vt:lpstr>
      <vt:lpstr>Bigrams are more useful for sentiment analysis</vt:lpstr>
      <vt:lpstr>Naïve Bayes is better for snippets</vt:lpstr>
      <vt:lpstr>Methods vs. datasets</vt:lpstr>
      <vt:lpstr>Related works</vt:lpstr>
      <vt:lpstr>So how are we doing?</vt:lpstr>
      <vt:lpstr>Better methods should exist</vt:lpstr>
      <vt:lpstr>Questions?</vt:lpstr>
      <vt:lpstr>Extra-slides</vt:lpstr>
      <vt:lpstr>Armstrong’s conclusion</vt:lpstr>
      <vt:lpstr>Snippet full results</vt:lpstr>
      <vt:lpstr>Long doc results</vt:lpstr>
      <vt:lpstr>Maas et al.</vt:lpstr>
      <vt:lpstr>Topical</vt:lpstr>
      <vt:lpstr>Datasets</vt:lpstr>
      <vt:lpstr>Findings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Simple, Good Sentiment and Topic Classification</dc:title>
  <dc:creator>sidaw</dc:creator>
  <cp:lastModifiedBy>sidaw Wang</cp:lastModifiedBy>
  <cp:revision>374</cp:revision>
  <dcterms:created xsi:type="dcterms:W3CDTF">2012-06-28T12:06:02Z</dcterms:created>
  <dcterms:modified xsi:type="dcterms:W3CDTF">2012-07-11T01:38:48Z</dcterms:modified>
</cp:coreProperties>
</file>